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6" r:id="rId5"/>
    <p:sldId id="257" r:id="rId6"/>
    <p:sldId id="267" r:id="rId7"/>
    <p:sldId id="263" r:id="rId8"/>
    <p:sldId id="259" r:id="rId9"/>
    <p:sldId id="260" r:id="rId10"/>
    <p:sldId id="261" r:id="rId11"/>
    <p:sldId id="262" r:id="rId12"/>
    <p:sldId id="264" r:id="rId13"/>
    <p:sldId id="265" r:id="rId14"/>
    <p:sldId id="266" r:id="rId15"/>
  </p:sldIdLst>
  <p:sldSz cx="20104100" cy="11303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1pPr>
    <a:lvl2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2pPr>
    <a:lvl3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3pPr>
    <a:lvl4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4pPr>
    <a:lvl5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5pPr>
    <a:lvl6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6pPr>
    <a:lvl7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7pPr>
    <a:lvl8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8pPr>
    <a:lvl9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57AA7-988C-4B9A-8CD2-D3D7B6C86960}" v="58" dt="2024-02-28T11:22:39.48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20" autoAdjust="0"/>
  </p:normalViewPr>
  <p:slideViewPr>
    <p:cSldViewPr snapToGrid="0">
      <p:cViewPr varScale="1">
        <p:scale>
          <a:sx n="53" d="100"/>
          <a:sy n="53" d="100"/>
        </p:scale>
        <p:origin x="150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The new Share scheme was adopted by Diocesan Synod in February and will be introduced in January 2025, so we are spending the rest of this year talking about the changes that are coming and how they support the vision for Making Jesus Known.</a:t>
            </a:r>
            <a:endParaRPr lang="en-US"/>
          </a:p>
        </p:txBody>
      </p:sp>
    </p:spTree>
    <p:extLst>
      <p:ext uri="{BB962C8B-B14F-4D97-AF65-F5344CB8AC3E}">
        <p14:creationId xmlns:p14="http://schemas.microsoft.com/office/powerpoint/2010/main" val="51093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1" indent="-342900" algn="l">
              <a:buChar char="•"/>
            </a:pPr>
            <a:r>
              <a:rPr lang="en-GB" dirty="0"/>
              <a:t>Our vision has 5 priorities, and one of these is to finance the future sustainably. This means that we will have a financially viable church for future generations; we will stop living beyond our means.</a:t>
            </a:r>
            <a:endParaRPr lang="en-US" dirty="0"/>
          </a:p>
          <a:p>
            <a:pPr marL="342900" lvl="1" indent="-342900" algn="l">
              <a:buChar char="•"/>
            </a:pPr>
            <a:r>
              <a:rPr lang="en-GB" dirty="0"/>
              <a:t>While there is work taking place in various parts of our finance, parish Share is the main part of the ‘economy’ of the church.</a:t>
            </a:r>
            <a:endParaRPr lang="en-US" dirty="0"/>
          </a:p>
          <a:p>
            <a:pPr marL="342900" lvl="1" indent="-342900" algn="l">
              <a:buChar char="•"/>
            </a:pPr>
            <a:r>
              <a:rPr lang="en-GB" dirty="0"/>
              <a:t>Share needs to cover about 70% of the costs of being the church across the diocese of Salisbury, the rest of our expenditure is covered by our historic investments and external grant income for specific projects.  We are fortunate as a diocese to have this additional income which in effect reduces how much share we need to give.</a:t>
            </a:r>
            <a:endParaRPr lang="en-US" dirty="0"/>
          </a:p>
          <a:p>
            <a:endParaRPr lang="en-US" dirty="0">
              <a:latin typeface="Calibri"/>
              <a:ea typeface="Calibri"/>
              <a:cs typeface="Calibri"/>
            </a:endParaRPr>
          </a:p>
        </p:txBody>
      </p:sp>
    </p:spTree>
    <p:extLst>
      <p:ext uri="{BB962C8B-B14F-4D97-AF65-F5344CB8AC3E}">
        <p14:creationId xmlns:p14="http://schemas.microsoft.com/office/powerpoint/2010/main" val="292835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l">
              <a:buFont typeface="Arial"/>
              <a:buChar char="•"/>
            </a:pPr>
            <a:r>
              <a:rPr lang="en-GB"/>
              <a:t>In all our vision conversations Bishop Stephen has said that he knows we want to stop having to talk about money – but also that the only way to stop needing this conversation is to get to a sustainable position in our financing</a:t>
            </a:r>
            <a:endParaRPr lang="en-US"/>
          </a:p>
          <a:p>
            <a:pPr marL="285750" indent="-285750" algn="l">
              <a:buFont typeface="Arial"/>
              <a:buChar char="•"/>
            </a:pPr>
            <a:r>
              <a:rPr lang="en-GB"/>
              <a:t>Sorting out our finances is both a reflection of our understanding of discipleship, and it clears the way to focus our time and energy on mission and evangelism- our purpose as Christians is to Make Jesus Known</a:t>
            </a:r>
            <a:endParaRPr lang="en-US"/>
          </a:p>
          <a:p>
            <a:endParaRPr lang="en-US">
              <a:latin typeface="Calibri"/>
              <a:cs typeface="Calibri"/>
            </a:endParaRPr>
          </a:p>
        </p:txBody>
      </p:sp>
    </p:spTree>
    <p:extLst>
      <p:ext uri="{BB962C8B-B14F-4D97-AF65-F5344CB8AC3E}">
        <p14:creationId xmlns:p14="http://schemas.microsoft.com/office/powerpoint/2010/main" val="414543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a:p>
            <a:pPr marL="342900" lvl="1" indent="-342900" algn="l">
              <a:buChar char="•"/>
            </a:pPr>
            <a:r>
              <a:rPr lang="en-GB" dirty="0"/>
              <a:t>There’s been an extensive review of the Share scheme, with surveys and discussions- thank you if you participated in these</a:t>
            </a:r>
            <a:endParaRPr lang="en-US" dirty="0"/>
          </a:p>
          <a:p>
            <a:pPr marL="342900" lvl="1" indent="-342900" algn="l">
              <a:buChar char="•"/>
            </a:pPr>
            <a:r>
              <a:rPr lang="en-GB" dirty="0"/>
              <a:t>Its clear that we need to change- </a:t>
            </a:r>
            <a:endParaRPr lang="en-US" dirty="0"/>
          </a:p>
          <a:p>
            <a:pPr marL="342900" lvl="2" indent="-342900" algn="l">
              <a:buChar char="•"/>
            </a:pPr>
            <a:r>
              <a:rPr lang="en-GB" dirty="0"/>
              <a:t>people no longer understood the system, </a:t>
            </a:r>
            <a:endParaRPr lang="en-US" dirty="0"/>
          </a:p>
          <a:p>
            <a:pPr marL="342900" lvl="2" indent="-342900" algn="l">
              <a:buChar char="•"/>
            </a:pPr>
            <a:r>
              <a:rPr lang="en-GB" dirty="0"/>
              <a:t>it came from a time with much higher church attendance, </a:t>
            </a:r>
            <a:endParaRPr lang="en-US" dirty="0"/>
          </a:p>
          <a:p>
            <a:pPr marL="342900" lvl="2" indent="-342900" algn="l">
              <a:buChar char="•"/>
            </a:pPr>
            <a:r>
              <a:rPr lang="en-GB" dirty="0"/>
              <a:t>because it was so complex people felt they no longer trusted the calculations; </a:t>
            </a:r>
            <a:endParaRPr lang="en-US" dirty="0"/>
          </a:p>
          <a:p>
            <a:pPr marL="342900" lvl="2" indent="-342900" algn="l">
              <a:buChar char="•"/>
            </a:pPr>
            <a:r>
              <a:rPr lang="en-GB" dirty="0"/>
              <a:t>it is clear from national research that wealth does not equate with willingness to contribute; </a:t>
            </a:r>
            <a:endParaRPr lang="en-US" dirty="0"/>
          </a:p>
          <a:p>
            <a:pPr marL="342900" lvl="2" indent="-342900" algn="l">
              <a:buChar char="•"/>
            </a:pPr>
            <a:r>
              <a:rPr lang="en-GB" dirty="0"/>
              <a:t>it was felt that it </a:t>
            </a:r>
            <a:r>
              <a:rPr lang="en-GB" dirty="0" err="1"/>
              <a:t>disincentived</a:t>
            </a:r>
            <a:r>
              <a:rPr lang="en-GB" dirty="0"/>
              <a:t> growth</a:t>
            </a:r>
            <a:endParaRPr lang="en-US" dirty="0"/>
          </a:p>
          <a:p>
            <a:pPr lvl="2" algn="l"/>
            <a:endParaRPr lang="en-US" dirty="0"/>
          </a:p>
          <a:p>
            <a:endParaRPr lang="en-US" dirty="0">
              <a:latin typeface="Calibri"/>
              <a:cs typeface="Calibri"/>
            </a:endParaRPr>
          </a:p>
        </p:txBody>
      </p:sp>
    </p:spTree>
    <p:extLst>
      <p:ext uri="{BB962C8B-B14F-4D97-AF65-F5344CB8AC3E}">
        <p14:creationId xmlns:p14="http://schemas.microsoft.com/office/powerpoint/2010/main" val="93614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1" indent="-342900" algn="l">
              <a:buChar char="•"/>
            </a:pPr>
            <a:r>
              <a:rPr lang="en-GB" dirty="0"/>
              <a:t>The old scheme never asked for enough money to pay the costs of being the church- we need to be more honest and realistic</a:t>
            </a:r>
            <a:endParaRPr lang="en-US" dirty="0"/>
          </a:p>
          <a:p>
            <a:pPr marL="342900" lvl="1" indent="-342900" algn="l">
              <a:buChar char="•"/>
            </a:pPr>
            <a:r>
              <a:rPr lang="en-GB" dirty="0"/>
              <a:t>We have been selling assets to balance the books - we are running out of assets to sell and now we need to match our expenditure to our giving</a:t>
            </a:r>
            <a:endParaRPr lang="en-US" dirty="0"/>
          </a:p>
          <a:p>
            <a:pPr marL="342900" lvl="1" indent="-342900" algn="l">
              <a:buChar char="•"/>
            </a:pPr>
            <a:r>
              <a:rPr lang="en-GB" dirty="0"/>
              <a:t>Being clear about our costs, and being very open and simple about how Share is calculated will help us to make decisions that show all our costs locally and collectively, and then plan our giving and fundraising to match </a:t>
            </a:r>
            <a:endParaRPr lang="en-US" dirty="0"/>
          </a:p>
          <a:p>
            <a:endParaRPr lang="en-US" dirty="0">
              <a:latin typeface="Calibri"/>
              <a:cs typeface="Calibri"/>
            </a:endParaRPr>
          </a:p>
        </p:txBody>
      </p:sp>
    </p:spTree>
    <p:extLst>
      <p:ext uri="{BB962C8B-B14F-4D97-AF65-F5344CB8AC3E}">
        <p14:creationId xmlns:p14="http://schemas.microsoft.com/office/powerpoint/2010/main" val="368089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1" indent="-342900" algn="l">
              <a:buChar char="•"/>
            </a:pPr>
            <a:r>
              <a:rPr lang="en-GB" dirty="0"/>
              <a:t>The review showed wide support for what we are calling a hybrid system- this means that we hold two methods alongside each other- one looks at how we divide our total costs based on where our stipendiary clergy are deployed, and the second looks at how many people are involved in the life of the church</a:t>
            </a:r>
            <a:endParaRPr lang="en-US" dirty="0"/>
          </a:p>
          <a:p>
            <a:pPr marL="342900" lvl="1" indent="-342900" algn="l">
              <a:buChar char="•"/>
            </a:pPr>
            <a:r>
              <a:rPr lang="en-GB" dirty="0"/>
              <a:t>So 60% of the total money that needs to be raised in share is allocated to parishes depending on how many stipendiary clergy they have – this is NOT the cost of clergy, and it is not 60% of the cost of your clergy; it is 60% of the total money we need to raise in Share to pay the costs of being the church</a:t>
            </a:r>
            <a:endParaRPr lang="en-US" dirty="0"/>
          </a:p>
          <a:p>
            <a:pPr marL="342900" lvl="1" indent="-342900" algn="l">
              <a:buChar char="•"/>
            </a:pPr>
            <a:r>
              <a:rPr lang="en-GB" dirty="0"/>
              <a:t>And 40% of the total money that needs to be raised in share is allocated to parishes based on how many people participate in the life of the church. In the Review there was much discussion about how to calculate this number- in the end the agreement was to use a statistic that we already gather every year for the national church- this is called the worshipping community.  We will use the national definition of this number.</a:t>
            </a:r>
            <a:endParaRPr lang="en-US" dirty="0"/>
          </a:p>
          <a:p>
            <a:pPr marL="342900" lvl="1" indent="-342900" algn="l">
              <a:buChar char="•"/>
            </a:pPr>
            <a:r>
              <a:rPr lang="en-GB" dirty="0"/>
              <a:t>The 60 and 40 is a good  way of sharing our costs because it encourages mutual support which the Review said was something people across the diocese value - it is a way of sharing resources as one body and also reflects the diversity of our local churches in both rural and urban areas.</a:t>
            </a:r>
            <a:endParaRPr lang="en-US" dirty="0"/>
          </a:p>
          <a:p>
            <a:endParaRPr lang="en-US" dirty="0">
              <a:latin typeface="Calibri"/>
              <a:cs typeface="Calibri"/>
            </a:endParaRPr>
          </a:p>
        </p:txBody>
      </p:sp>
    </p:spTree>
    <p:extLst>
      <p:ext uri="{BB962C8B-B14F-4D97-AF65-F5344CB8AC3E}">
        <p14:creationId xmlns:p14="http://schemas.microsoft.com/office/powerpoint/2010/main" val="171461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l">
              <a:buFont typeface="Arial"/>
              <a:buChar char="•"/>
            </a:pPr>
            <a:r>
              <a:rPr lang="en-GB" dirty="0"/>
              <a:t>Weddings and funerals can be an important opportunity for mission so the new scheme gives an incentive to this</a:t>
            </a:r>
            <a:endParaRPr lang="en-US" dirty="0"/>
          </a:p>
          <a:p>
            <a:pPr marL="285750" indent="-285750" algn="l">
              <a:buFont typeface="Arial"/>
              <a:buChar char="•"/>
            </a:pPr>
            <a:r>
              <a:rPr lang="en-GB" dirty="0"/>
              <a:t>About a dozen parishes in the diocese as areas of nationally recognised social deprivation, so we are going to be using the historic funds of the stipend capital account to support ministry there - this was the purpose of that fund originally</a:t>
            </a:r>
            <a:endParaRPr lang="en-US" dirty="0"/>
          </a:p>
          <a:p>
            <a:pPr marL="285750" indent="-285750" algn="l">
              <a:buFont typeface="Arial"/>
              <a:buChar char="•"/>
            </a:pPr>
            <a:r>
              <a:rPr lang="en-GB" dirty="0"/>
              <a:t>Vacancies occur in every parish from time to time; the total number of vacancies means we can reduce the overall budget and therefore the total we ask for in share, however, when these vacancies go on beyond the normal year we will be introducing some additional share alleviation for the parishes in vacancy </a:t>
            </a:r>
            <a:endParaRPr lang="en-US" dirty="0"/>
          </a:p>
          <a:p>
            <a:pPr marL="285750" indent="-285750" algn="l">
              <a:buFont typeface="Arial"/>
              <a:buChar char="•"/>
            </a:pPr>
            <a:r>
              <a:rPr lang="en-GB" dirty="0"/>
              <a:t>Over four years we will be phasing in changes- we know that those who will be asked for more need time to plan for this - and meanwhile we will have to slow down reducing the ask on others so that the two figures meet in the middle!</a:t>
            </a:r>
            <a:endParaRPr lang="en-US" dirty="0"/>
          </a:p>
          <a:p>
            <a:pPr marL="285750" indent="-285750" algn="l">
              <a:buFont typeface="Arial"/>
              <a:buChar char="•"/>
            </a:pPr>
            <a:r>
              <a:rPr lang="en-GB" dirty="0"/>
              <a:t>Many parishes have already worked with Anna and Harry in our giving team - they can help you with contactless giving and also regular giving through PGS- we know that these make a real difference in encouraging giving to support people and buildings</a:t>
            </a:r>
            <a:endParaRPr lang="en-US" dirty="0"/>
          </a:p>
          <a:p>
            <a:endParaRPr lang="en-US" dirty="0">
              <a:latin typeface="Calibri"/>
              <a:cs typeface="Calibri"/>
            </a:endParaRPr>
          </a:p>
        </p:txBody>
      </p:sp>
    </p:spTree>
    <p:extLst>
      <p:ext uri="{BB962C8B-B14F-4D97-AF65-F5344CB8AC3E}">
        <p14:creationId xmlns:p14="http://schemas.microsoft.com/office/powerpoint/2010/main" val="379625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l">
              <a:buFont typeface="Arial"/>
              <a:buChar char="•"/>
            </a:pPr>
            <a:r>
              <a:rPr lang="en-GB"/>
              <a:t>So lets look at the maths:  60% of the total money that needs to be raised in share is allocated to parishes depending on how many stipendiary clergy they have – this is NOT the cost of clergy, and it is not 60% of the cost of your clergy; it is 60% of the total money we need to raise in Share to pay the costs of being the church</a:t>
            </a:r>
            <a:endParaRPr lang="en-US"/>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lang="en-GB"/>
              <a:t>And 40% of the total money that needs to be raised in share is allocated to parishes based on how many people participate in the life of the church. While there is work taking place in various parts of our finance , parish Share is the main part of the ‘economy’ of the church.</a:t>
            </a:r>
            <a:endParaRPr lang="en-US"/>
          </a:p>
          <a:p>
            <a:pPr marL="285750" indent="-285750" algn="l">
              <a:buFont typeface="Arial"/>
              <a:buChar char="•"/>
            </a:pPr>
            <a:endParaRPr lang="en-US">
              <a:latin typeface="Calibri"/>
              <a:cs typeface="Calibri"/>
            </a:endParaRPr>
          </a:p>
        </p:txBody>
      </p:sp>
    </p:spTree>
    <p:extLst>
      <p:ext uri="{BB962C8B-B14F-4D97-AF65-F5344CB8AC3E}">
        <p14:creationId xmlns:p14="http://schemas.microsoft.com/office/powerpoint/2010/main" val="3075366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bg object 16"/>
          <p:cNvSpPr/>
          <p:nvPr/>
        </p:nvSpPr>
        <p:spPr>
          <a:xfrm>
            <a:off x="-1" y="-1"/>
            <a:ext cx="20104101" cy="11308558"/>
          </a:xfrm>
          <a:prstGeom prst="rect">
            <a:avLst/>
          </a:prstGeom>
          <a:solidFill>
            <a:srgbClr val="8CC1F4"/>
          </a:solidFill>
          <a:ln w="12700">
            <a:miter lim="400000"/>
          </a:ln>
        </p:spPr>
        <p:txBody>
          <a:bodyPr lIns="45719" rIns="45719"/>
          <a:lstStyle/>
          <a:p>
            <a:pPr algn="l">
              <a:defRPr sz="1800" spc="0">
                <a:latin typeface="Calibri"/>
                <a:ea typeface="Calibri"/>
                <a:cs typeface="Calibri"/>
                <a:sym typeface="Calibri"/>
              </a:defRPr>
            </a:pPr>
            <a:endParaRPr/>
          </a:p>
        </p:txBody>
      </p:sp>
      <p:pic>
        <p:nvPicPr>
          <p:cNvPr id="12" name="bg object 17" descr="bg object 17"/>
          <p:cNvPicPr>
            <a:picLocks noChangeAspect="1"/>
          </p:cNvPicPr>
          <p:nvPr/>
        </p:nvPicPr>
        <p:blipFill>
          <a:blip r:embed="rId2"/>
          <a:stretch>
            <a:fillRect/>
          </a:stretch>
        </p:blipFill>
        <p:spPr>
          <a:xfrm>
            <a:off x="1005205" y="1005205"/>
            <a:ext cx="18093690" cy="9298146"/>
          </a:xfrm>
          <a:prstGeom prst="rect">
            <a:avLst/>
          </a:prstGeom>
          <a:ln w="12700">
            <a:miter lim="400000"/>
          </a:ln>
        </p:spPr>
      </p:pic>
      <p:sp>
        <p:nvSpPr>
          <p:cNvPr id="13" name="Title Text"/>
          <p:cNvSpPr txBox="1">
            <a:spLocks noGrp="1"/>
          </p:cNvSpPr>
          <p:nvPr>
            <p:ph type="title"/>
          </p:nvPr>
        </p:nvSpPr>
        <p:spPr>
          <a:xfrm>
            <a:off x="1714996" y="1771067"/>
            <a:ext cx="7756526" cy="2981326"/>
          </a:xfrm>
          <a:prstGeom prst="rect">
            <a:avLst/>
          </a:prstGeom>
        </p:spPr>
        <p:txBody>
          <a:bodyPr/>
          <a:lstStyle/>
          <a:p>
            <a:r>
              <a:t>Title Text</a:t>
            </a:r>
          </a:p>
        </p:txBody>
      </p:sp>
      <p:sp>
        <p:nvSpPr>
          <p:cNvPr id="14" name="Body Level One…"/>
          <p:cNvSpPr txBox="1">
            <a:spLocks noGrp="1"/>
          </p:cNvSpPr>
          <p:nvPr>
            <p:ph type="body" sz="quarter" idx="1"/>
          </p:nvPr>
        </p:nvSpPr>
        <p:spPr>
          <a:xfrm>
            <a:off x="3015614" y="6333235"/>
            <a:ext cx="14072871" cy="2827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sz="half" idx="1"/>
          </p:nvPr>
        </p:nvSpPr>
        <p:spPr>
          <a:xfrm>
            <a:off x="5138975" y="3219451"/>
            <a:ext cx="9532619" cy="5554347"/>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sz="half" idx="1"/>
          </p:nvPr>
        </p:nvSpPr>
        <p:spPr>
          <a:xfrm>
            <a:off x="5138975" y="3219451"/>
            <a:ext cx="9532619" cy="5554347"/>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1005205" y="2601149"/>
            <a:ext cx="8745285" cy="74641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0">
    <p:spTree>
      <p:nvGrpSpPr>
        <p:cNvPr id="1" name=""/>
        <p:cNvGrpSpPr/>
        <p:nvPr/>
      </p:nvGrpSpPr>
      <p:grpSpPr>
        <a:xfrm>
          <a:off x="0" y="0"/>
          <a:ext cx="0" cy="0"/>
          <a:chOff x="0" y="0"/>
          <a:chExt cx="0" cy="0"/>
        </a:xfrm>
      </p:grpSpPr>
      <p:sp>
        <p:nvSpPr>
          <p:cNvPr id="49" name="Title Text"/>
          <p:cNvSpPr txBox="1">
            <a:spLocks noGrp="1"/>
          </p:cNvSpPr>
          <p:nvPr>
            <p:ph type="title"/>
          </p:nvPr>
        </p:nvSpPr>
        <p:spPr>
          <a:prstGeom prst="rect">
            <a:avLst/>
          </a:prstGeom>
        </p:spPr>
        <p:txBody>
          <a:bodyPr/>
          <a:lstStyle/>
          <a:p>
            <a:r>
              <a:t>Title Text</a:t>
            </a:r>
          </a:p>
        </p:txBody>
      </p:sp>
      <p:sp>
        <p:nvSpPr>
          <p:cNvPr id="50" name="Body Level One…"/>
          <p:cNvSpPr txBox="1">
            <a:spLocks noGrp="1"/>
          </p:cNvSpPr>
          <p:nvPr>
            <p:ph type="body" sz="half" idx="1"/>
          </p:nvPr>
        </p:nvSpPr>
        <p:spPr>
          <a:xfrm>
            <a:off x="1005205" y="2601149"/>
            <a:ext cx="8745285" cy="74641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92505" y="989489"/>
            <a:ext cx="18119090" cy="47815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t>Title Text</a:t>
            </a:r>
          </a:p>
        </p:txBody>
      </p:sp>
      <p:sp>
        <p:nvSpPr>
          <p:cNvPr id="3" name="Body Level One…"/>
          <p:cNvSpPr txBox="1">
            <a:spLocks noGrp="1"/>
          </p:cNvSpPr>
          <p:nvPr>
            <p:ph type="body" idx="1"/>
          </p:nvPr>
        </p:nvSpPr>
        <p:spPr>
          <a:xfrm>
            <a:off x="1005205" y="2637366"/>
            <a:ext cx="18093690" cy="86656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8831923" y="10517695"/>
            <a:ext cx="266974" cy="279401"/>
          </a:xfrm>
          <a:prstGeom prst="rect">
            <a:avLst/>
          </a:prstGeom>
          <a:ln w="12700">
            <a:miter lim="400000"/>
          </a:ln>
        </p:spPr>
        <p:txBody>
          <a:bodyPr wrap="none" lIns="0" tIns="0" rIns="0" bIns="0">
            <a:spAutoFit/>
          </a:bodyPr>
          <a:lstStyle>
            <a:lvl1pPr algn="r">
              <a:defRPr sz="1800" spc="0">
                <a:solidFill>
                  <a:srgbClr val="888888"/>
                </a:solidFill>
                <a:latin typeface="+mn-lt"/>
                <a:ea typeface="+mn-ea"/>
                <a:cs typeface="+mn-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9pPr>
    </p:titleStyle>
    <p:bodyStyle>
      <a:lvl1pPr marL="0" marR="0" indent="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1pPr>
      <a:lvl2pPr marL="0" marR="0" indent="4572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2pPr>
      <a:lvl3pPr marL="0" marR="0" indent="9144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3pPr>
      <a:lvl4pPr marL="0" marR="0" indent="13716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4pPr>
      <a:lvl5pPr marL="0" marR="0" indent="18288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5pPr>
      <a:lvl6pPr marL="0" marR="0" indent="22860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6pPr>
      <a:lvl7pPr marL="0" marR="0" indent="27432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7pPr>
      <a:lvl8pPr marL="0" marR="0" indent="32004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8pPr>
      <a:lvl9pPr marL="0" marR="0" indent="36576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bject 2"/>
          <p:cNvSpPr txBox="1">
            <a:spLocks noGrp="1"/>
          </p:cNvSpPr>
          <p:nvPr>
            <p:ph type="ctrTitle"/>
          </p:nvPr>
        </p:nvSpPr>
        <p:spPr>
          <a:prstGeom prst="rect">
            <a:avLst/>
          </a:prstGeom>
        </p:spPr>
        <p:txBody>
          <a:bodyPr>
            <a:normAutofit fontScale="90000"/>
          </a:bodyPr>
          <a:lstStyle/>
          <a:p>
            <a:pPr marR="5080" indent="12700">
              <a:lnSpc>
                <a:spcPts val="7600"/>
              </a:lnSpc>
              <a:spcBef>
                <a:spcPts val="500"/>
              </a:spcBef>
              <a:defRPr sz="6600" u="none">
                <a:solidFill>
                  <a:srgbClr val="000000"/>
                </a:solidFill>
                <a:latin typeface="DM Sans 9pt Regular Bold"/>
                <a:ea typeface="DM Sans 9pt Regular Bold"/>
                <a:cs typeface="DM Sans 9pt Regular Bold"/>
                <a:sym typeface="DM Sans 9pt Regular Bold"/>
              </a:defRPr>
            </a:pPr>
            <a:r>
              <a:rPr b="1">
                <a:latin typeface="DM Sans" pitchFamily="2" charset="0"/>
              </a:rPr>
              <a:t>Financing the </a:t>
            </a:r>
            <a:br>
              <a:rPr lang="en-GB" b="1">
                <a:latin typeface="DM Sans" pitchFamily="2" charset="0"/>
              </a:rPr>
            </a:br>
            <a:r>
              <a:rPr b="1">
                <a:latin typeface="DM Sans" pitchFamily="2" charset="0"/>
              </a:rPr>
              <a:t>future sustainably </a:t>
            </a:r>
            <a:br>
              <a:rPr lang="en-GB">
                <a:latin typeface="DM Sans" pitchFamily="2" charset="0"/>
              </a:rPr>
            </a:br>
            <a:r>
              <a:rPr lang="en-GB">
                <a:latin typeface="DM Sans" pitchFamily="2" charset="0"/>
                <a:ea typeface="DM Sans Regular"/>
                <a:cs typeface="DM Sans Regular"/>
                <a:sym typeface="DM Sans Regular"/>
              </a:rPr>
              <a:t>A</a:t>
            </a:r>
            <a:r>
              <a:rPr>
                <a:latin typeface="DM Sans" pitchFamily="2" charset="0"/>
                <a:ea typeface="DM Sans Regular"/>
                <a:cs typeface="DM Sans Regular"/>
                <a:sym typeface="DM Sans Regular"/>
              </a:rPr>
              <a:t> new Share system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bject 2"/>
          <p:cNvSpPr txBox="1"/>
          <p:nvPr/>
        </p:nvSpPr>
        <p:spPr>
          <a:xfrm>
            <a:off x="992504" y="1004092"/>
            <a:ext cx="8454656" cy="4924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spAutoFit/>
          </a:bodyPr>
          <a:lstStyle>
            <a:lvl1pPr indent="12700" algn="l">
              <a:spcBef>
                <a:spcPts val="100"/>
              </a:spcBef>
              <a:defRPr sz="2900" u="sng" spc="0">
                <a:solidFill>
                  <a:srgbClr val="1675D1"/>
                </a:solidFill>
                <a:latin typeface="DM Sans 9pt Regular Bold"/>
                <a:ea typeface="DM Sans 9pt Regular Bold"/>
                <a:cs typeface="DM Sans 9pt Regular Bold"/>
                <a:sym typeface="DM Sans 9pt Regular Bold"/>
              </a:defRPr>
            </a:lvl1pPr>
          </a:lstStyle>
          <a:p>
            <a:r>
              <a:rPr sz="3200" b="1">
                <a:latin typeface="DM Sans"/>
              </a:rPr>
              <a:t>A hypothetical example, continued</a:t>
            </a:r>
            <a:endParaRPr lang="en-US" sz="3200" b="1">
              <a:latin typeface="DM Sans"/>
            </a:endParaRPr>
          </a:p>
        </p:txBody>
      </p:sp>
      <p:sp>
        <p:nvSpPr>
          <p:cNvPr id="142" name="object 3"/>
          <p:cNvSpPr txBox="1"/>
          <p:nvPr/>
        </p:nvSpPr>
        <p:spPr>
          <a:xfrm>
            <a:off x="9913698" y="2271326"/>
            <a:ext cx="5221884" cy="10156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Light"/>
                <a:ea typeface="DM Sans Light"/>
                <a:cs typeface="DM Sans Light"/>
                <a:sym typeface="DM Sans Light"/>
              </a:defRPr>
            </a:lvl1pPr>
          </a:lstStyle>
          <a:p>
            <a:r>
              <a:rPr>
                <a:latin typeface="DM Sans" pitchFamily="2" charset="0"/>
              </a:rPr>
              <a:t>The Share request would be advised as follows:</a:t>
            </a:r>
          </a:p>
        </p:txBody>
      </p:sp>
      <p:sp>
        <p:nvSpPr>
          <p:cNvPr id="143" name="object 4"/>
          <p:cNvSpPr txBox="1"/>
          <p:nvPr/>
        </p:nvSpPr>
        <p:spPr>
          <a:xfrm>
            <a:off x="9913698" y="4527011"/>
            <a:ext cx="8956187"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dirty="0">
                <a:latin typeface="DM Sans" pitchFamily="2" charset="0"/>
              </a:rPr>
              <a:t>Parish A = </a:t>
            </a:r>
            <a:r>
              <a:rPr lang="en-GB" b="1" dirty="0">
                <a:latin typeface="DM Sans" pitchFamily="2" charset="0"/>
              </a:rPr>
              <a:t>102,247</a:t>
            </a:r>
            <a:r>
              <a:rPr b="1" dirty="0">
                <a:latin typeface="DM Sans" pitchFamily="2" charset="0"/>
              </a:rPr>
              <a:t>*12/125 = £</a:t>
            </a:r>
            <a:r>
              <a:rPr lang="en-GB" b="1" dirty="0">
                <a:latin typeface="DM Sans" pitchFamily="2" charset="0"/>
              </a:rPr>
              <a:t>9,816</a:t>
            </a:r>
            <a:endParaRPr b="1" dirty="0">
              <a:latin typeface="DM Sans" pitchFamily="2" charset="0"/>
            </a:endParaRPr>
          </a:p>
        </p:txBody>
      </p:sp>
      <p:sp>
        <p:nvSpPr>
          <p:cNvPr id="144" name="object 5"/>
          <p:cNvSpPr txBox="1"/>
          <p:nvPr/>
        </p:nvSpPr>
        <p:spPr>
          <a:xfrm>
            <a:off x="9913698" y="5249502"/>
            <a:ext cx="8291592"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dirty="0">
                <a:latin typeface="DM Sans" pitchFamily="2" charset="0"/>
              </a:rPr>
              <a:t>Parish B = </a:t>
            </a:r>
            <a:r>
              <a:rPr lang="en-GB" b="1" dirty="0">
                <a:latin typeface="DM Sans" pitchFamily="2" charset="0"/>
              </a:rPr>
              <a:t>102,247 </a:t>
            </a:r>
            <a:r>
              <a:rPr b="1" dirty="0">
                <a:latin typeface="DM Sans" pitchFamily="2" charset="0"/>
              </a:rPr>
              <a:t>*35/125 = £</a:t>
            </a:r>
            <a:r>
              <a:rPr lang="en-GB" b="1" dirty="0">
                <a:latin typeface="DM Sans" pitchFamily="2" charset="0"/>
              </a:rPr>
              <a:t>28,629</a:t>
            </a:r>
            <a:endParaRPr b="1" dirty="0">
              <a:latin typeface="DM Sans" pitchFamily="2" charset="0"/>
            </a:endParaRPr>
          </a:p>
        </p:txBody>
      </p:sp>
      <p:sp>
        <p:nvSpPr>
          <p:cNvPr id="145" name="object 6"/>
          <p:cNvSpPr txBox="1"/>
          <p:nvPr/>
        </p:nvSpPr>
        <p:spPr>
          <a:xfrm>
            <a:off x="9913698" y="5971994"/>
            <a:ext cx="8359102"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dirty="0">
                <a:latin typeface="DM Sans" pitchFamily="2" charset="0"/>
              </a:rPr>
              <a:t>Parish C = </a:t>
            </a:r>
            <a:r>
              <a:rPr lang="en-GB" b="1" dirty="0">
                <a:latin typeface="DM Sans" pitchFamily="2" charset="0"/>
              </a:rPr>
              <a:t>102,247 </a:t>
            </a:r>
            <a:r>
              <a:rPr b="1" dirty="0">
                <a:latin typeface="DM Sans" pitchFamily="2" charset="0"/>
              </a:rPr>
              <a:t>*15/125 = £</a:t>
            </a:r>
            <a:r>
              <a:rPr lang="en-GB" b="1" dirty="0">
                <a:latin typeface="DM Sans" pitchFamily="2" charset="0"/>
              </a:rPr>
              <a:t>12,270</a:t>
            </a:r>
            <a:endParaRPr b="1" dirty="0">
              <a:latin typeface="DM Sans" pitchFamily="2" charset="0"/>
            </a:endParaRPr>
          </a:p>
        </p:txBody>
      </p:sp>
      <p:sp>
        <p:nvSpPr>
          <p:cNvPr id="146" name="object 7"/>
          <p:cNvSpPr txBox="1"/>
          <p:nvPr/>
        </p:nvSpPr>
        <p:spPr>
          <a:xfrm>
            <a:off x="9913698" y="6694485"/>
            <a:ext cx="8639732"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dirty="0">
                <a:latin typeface="DM Sans" pitchFamily="2" charset="0"/>
              </a:rPr>
              <a:t>Parish D = </a:t>
            </a:r>
            <a:r>
              <a:rPr lang="en-GB" b="1" dirty="0">
                <a:latin typeface="DM Sans" pitchFamily="2" charset="0"/>
              </a:rPr>
              <a:t>102,247 </a:t>
            </a:r>
            <a:r>
              <a:rPr b="1" dirty="0">
                <a:latin typeface="DM Sans" pitchFamily="2" charset="0"/>
              </a:rPr>
              <a:t>*45/125 = £</a:t>
            </a:r>
            <a:r>
              <a:rPr lang="en-GB" b="1" dirty="0">
                <a:latin typeface="DM Sans" pitchFamily="2" charset="0"/>
              </a:rPr>
              <a:t>36,809</a:t>
            </a:r>
            <a:endParaRPr b="1" dirty="0">
              <a:latin typeface="DM Sans" pitchFamily="2" charset="0"/>
            </a:endParaRPr>
          </a:p>
        </p:txBody>
      </p:sp>
      <p:sp>
        <p:nvSpPr>
          <p:cNvPr id="147" name="object 8"/>
          <p:cNvSpPr txBox="1"/>
          <p:nvPr/>
        </p:nvSpPr>
        <p:spPr>
          <a:xfrm>
            <a:off x="9913698" y="7416975"/>
            <a:ext cx="8242050"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dirty="0">
                <a:latin typeface="DM Sans" pitchFamily="2" charset="0"/>
              </a:rPr>
              <a:t>Parish E = </a:t>
            </a:r>
            <a:r>
              <a:rPr lang="en-GB" b="1" dirty="0">
                <a:latin typeface="DM Sans" pitchFamily="2" charset="0"/>
              </a:rPr>
              <a:t>102,247 </a:t>
            </a:r>
            <a:r>
              <a:rPr b="1" dirty="0">
                <a:latin typeface="DM Sans" pitchFamily="2" charset="0"/>
              </a:rPr>
              <a:t>*8/125 = £</a:t>
            </a:r>
            <a:r>
              <a:rPr lang="en-GB" b="1" dirty="0">
                <a:latin typeface="DM Sans" pitchFamily="2" charset="0"/>
              </a:rPr>
              <a:t>6,543</a:t>
            </a:r>
            <a:endParaRPr b="1" dirty="0">
              <a:latin typeface="DM Sans" pitchFamily="2" charset="0"/>
            </a:endParaRPr>
          </a:p>
        </p:txBody>
      </p:sp>
      <p:sp>
        <p:nvSpPr>
          <p:cNvPr id="148" name="object 9"/>
          <p:cNvSpPr txBox="1"/>
          <p:nvPr/>
        </p:nvSpPr>
        <p:spPr>
          <a:xfrm>
            <a:off x="9913698" y="8139467"/>
            <a:ext cx="7990643"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dirty="0">
                <a:latin typeface="DM Sans" pitchFamily="2" charset="0"/>
              </a:rPr>
              <a:t>Parish F = </a:t>
            </a:r>
            <a:r>
              <a:rPr lang="en-GB" b="1" dirty="0">
                <a:latin typeface="DM Sans" pitchFamily="2" charset="0"/>
              </a:rPr>
              <a:t>102,247 </a:t>
            </a:r>
            <a:r>
              <a:rPr b="1" dirty="0">
                <a:latin typeface="DM Sans" pitchFamily="2" charset="0"/>
              </a:rPr>
              <a:t>*10/125 = £</a:t>
            </a:r>
            <a:r>
              <a:rPr lang="en-GB" b="1" dirty="0">
                <a:latin typeface="DM Sans" pitchFamily="2" charset="0"/>
              </a:rPr>
              <a:t>8,180</a:t>
            </a:r>
            <a:endParaRPr b="1" dirty="0">
              <a:latin typeface="DM Sans" pitchFamily="2" charset="0"/>
            </a:endParaRPr>
          </a:p>
        </p:txBody>
      </p:sp>
      <p:sp>
        <p:nvSpPr>
          <p:cNvPr id="149" name="object 10"/>
          <p:cNvSpPr/>
          <p:nvPr/>
        </p:nvSpPr>
        <p:spPr>
          <a:xfrm>
            <a:off x="9947340" y="5135969"/>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0" name="object 11"/>
          <p:cNvSpPr/>
          <p:nvPr/>
        </p:nvSpPr>
        <p:spPr>
          <a:xfrm>
            <a:off x="9947340" y="5827047"/>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1" name="object 12"/>
          <p:cNvSpPr/>
          <p:nvPr/>
        </p:nvSpPr>
        <p:spPr>
          <a:xfrm>
            <a:off x="9947340" y="6560008"/>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2" name="object 13"/>
          <p:cNvSpPr/>
          <p:nvPr/>
        </p:nvSpPr>
        <p:spPr>
          <a:xfrm>
            <a:off x="9947340" y="7292971"/>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3" name="object 14"/>
          <p:cNvSpPr/>
          <p:nvPr/>
        </p:nvSpPr>
        <p:spPr>
          <a:xfrm>
            <a:off x="9947340" y="8038120"/>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4" name="object 15"/>
          <p:cNvSpPr/>
          <p:nvPr/>
        </p:nvSpPr>
        <p:spPr>
          <a:xfrm>
            <a:off x="9947340" y="8757587"/>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5" name="object 16"/>
          <p:cNvSpPr/>
          <p:nvPr/>
        </p:nvSpPr>
        <p:spPr>
          <a:xfrm>
            <a:off x="9947340" y="4444889"/>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6" name="object 17"/>
          <p:cNvSpPr/>
          <p:nvPr/>
        </p:nvSpPr>
        <p:spPr>
          <a:xfrm>
            <a:off x="1068030" y="5135969"/>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7" name="object 18"/>
          <p:cNvSpPr/>
          <p:nvPr/>
        </p:nvSpPr>
        <p:spPr>
          <a:xfrm>
            <a:off x="1068030" y="5827047"/>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8" name="object 19"/>
          <p:cNvSpPr/>
          <p:nvPr/>
        </p:nvSpPr>
        <p:spPr>
          <a:xfrm>
            <a:off x="1068030" y="6560008"/>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9" name="object 20"/>
          <p:cNvSpPr/>
          <p:nvPr/>
        </p:nvSpPr>
        <p:spPr>
          <a:xfrm>
            <a:off x="1068030" y="7292971"/>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60" name="object 21"/>
          <p:cNvSpPr/>
          <p:nvPr/>
        </p:nvSpPr>
        <p:spPr>
          <a:xfrm>
            <a:off x="1068030" y="8038120"/>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61" name="object 22"/>
          <p:cNvSpPr/>
          <p:nvPr/>
        </p:nvSpPr>
        <p:spPr>
          <a:xfrm>
            <a:off x="1068030" y="8757587"/>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62" name="object 23"/>
          <p:cNvSpPr/>
          <p:nvPr/>
        </p:nvSpPr>
        <p:spPr>
          <a:xfrm>
            <a:off x="1068030" y="4444889"/>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63" name="object 24"/>
          <p:cNvSpPr txBox="1">
            <a:spLocks noGrp="1"/>
          </p:cNvSpPr>
          <p:nvPr>
            <p:ph type="title"/>
          </p:nvPr>
        </p:nvSpPr>
        <p:spPr>
          <a:xfrm>
            <a:off x="1023916" y="2259261"/>
            <a:ext cx="7220850" cy="1829728"/>
          </a:xfrm>
          <a:prstGeom prst="rect">
            <a:avLst/>
          </a:prstGeom>
        </p:spPr>
        <p:txBody>
          <a:bodyPr lIns="0" tIns="0" rIns="0" bIns="0" anchor="t">
            <a:normAutofit fontScale="90000"/>
          </a:bodyPr>
          <a:lstStyle/>
          <a:p>
            <a:pPr indent="12700">
              <a:defRPr sz="3300" u="none">
                <a:solidFill>
                  <a:srgbClr val="000000"/>
                </a:solidFill>
                <a:latin typeface="DM Sans Light"/>
                <a:ea typeface="DM Sans Light"/>
                <a:cs typeface="DM Sans Light"/>
                <a:sym typeface="DM Sans Light"/>
              </a:defRPr>
            </a:pPr>
            <a:r>
              <a:rPr>
                <a:latin typeface="DM Sans"/>
              </a:rPr>
              <a:t>In</a:t>
            </a:r>
            <a:r>
              <a:rPr spc="-100">
                <a:latin typeface="DM Sans"/>
              </a:rPr>
              <a:t> </a:t>
            </a:r>
            <a:r>
              <a:rPr>
                <a:latin typeface="DM Sans"/>
              </a:rPr>
              <a:t>a</a:t>
            </a:r>
            <a:r>
              <a:rPr spc="-100">
                <a:latin typeface="DM Sans"/>
              </a:rPr>
              <a:t> </a:t>
            </a:r>
            <a:r>
              <a:rPr spc="100">
                <a:latin typeface="DM Sans"/>
              </a:rPr>
              <a:t>multi-parish</a:t>
            </a:r>
            <a:r>
              <a:rPr spc="-100">
                <a:latin typeface="DM Sans"/>
              </a:rPr>
              <a:t> </a:t>
            </a:r>
            <a:r>
              <a:rPr>
                <a:latin typeface="DM Sans"/>
              </a:rPr>
              <a:t>benefice</a:t>
            </a:r>
            <a:r>
              <a:rPr spc="-100">
                <a:latin typeface="DM Sans"/>
              </a:rPr>
              <a:t> </a:t>
            </a:r>
            <a:r>
              <a:rPr spc="100">
                <a:latin typeface="DM Sans"/>
              </a:rPr>
              <a:t>of </a:t>
            </a:r>
            <a:r>
              <a:rPr spc="200">
                <a:latin typeface="DM Sans"/>
              </a:rPr>
              <a:t>6</a:t>
            </a:r>
            <a:r>
              <a:rPr spc="-100">
                <a:latin typeface="DM Sans"/>
              </a:rPr>
              <a:t> </a:t>
            </a:r>
            <a:r>
              <a:rPr>
                <a:latin typeface="DM Sans"/>
              </a:rPr>
              <a:t>churches</a:t>
            </a:r>
            <a:r>
              <a:rPr spc="-100">
                <a:latin typeface="DM Sans"/>
              </a:rPr>
              <a:t> </a:t>
            </a:r>
            <a:r>
              <a:rPr spc="100">
                <a:latin typeface="DM Sans"/>
              </a:rPr>
              <a:t>with</a:t>
            </a:r>
            <a:r>
              <a:rPr spc="-100">
                <a:latin typeface="DM Sans"/>
              </a:rPr>
              <a:t> </a:t>
            </a:r>
            <a:r>
              <a:rPr spc="100">
                <a:latin typeface="DM Sans"/>
              </a:rPr>
              <a:t>the</a:t>
            </a:r>
            <a:r>
              <a:rPr spc="-100">
                <a:latin typeface="DM Sans"/>
              </a:rPr>
              <a:t> </a:t>
            </a:r>
            <a:r>
              <a:rPr lang="en-GB">
                <a:latin typeface="DM Sans"/>
              </a:rPr>
              <a:t>following Worshipping</a:t>
            </a:r>
            <a:r>
              <a:rPr spc="-100">
                <a:latin typeface="DM Sans"/>
              </a:rPr>
              <a:t> </a:t>
            </a:r>
            <a:r>
              <a:rPr>
                <a:latin typeface="DM Sans"/>
              </a:rPr>
              <a:t>Communities</a:t>
            </a:r>
            <a:r>
              <a:rPr spc="-100">
                <a:latin typeface="DM Sans"/>
              </a:rPr>
              <a:t> figures</a:t>
            </a:r>
            <a:r>
              <a:rPr lang="en-GB" spc="-100">
                <a:latin typeface="DM Sans"/>
              </a:rPr>
              <a:t> (totalling 125)</a:t>
            </a:r>
            <a:r>
              <a:rPr spc="-100">
                <a:latin typeface="DM Sans"/>
              </a:rPr>
              <a:t>:</a:t>
            </a:r>
            <a:endParaRPr lang="en-US"/>
          </a:p>
        </p:txBody>
      </p:sp>
      <p:sp>
        <p:nvSpPr>
          <p:cNvPr id="164" name="object 25"/>
          <p:cNvSpPr txBox="1"/>
          <p:nvPr/>
        </p:nvSpPr>
        <p:spPr>
          <a:xfrm>
            <a:off x="1023916" y="4527011"/>
            <a:ext cx="5307040"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A = 12</a:t>
            </a:r>
          </a:p>
        </p:txBody>
      </p:sp>
      <p:sp>
        <p:nvSpPr>
          <p:cNvPr id="165" name="object 26"/>
          <p:cNvSpPr txBox="1"/>
          <p:nvPr/>
        </p:nvSpPr>
        <p:spPr>
          <a:xfrm>
            <a:off x="1023916" y="5249502"/>
            <a:ext cx="5052300"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B = 35</a:t>
            </a:r>
          </a:p>
        </p:txBody>
      </p:sp>
      <p:sp>
        <p:nvSpPr>
          <p:cNvPr id="166" name="object 27"/>
          <p:cNvSpPr txBox="1"/>
          <p:nvPr/>
        </p:nvSpPr>
        <p:spPr>
          <a:xfrm>
            <a:off x="1023916" y="5971994"/>
            <a:ext cx="4995070"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C = 15</a:t>
            </a:r>
          </a:p>
        </p:txBody>
      </p:sp>
      <p:sp>
        <p:nvSpPr>
          <p:cNvPr id="167" name="object 28"/>
          <p:cNvSpPr txBox="1"/>
          <p:nvPr/>
        </p:nvSpPr>
        <p:spPr>
          <a:xfrm>
            <a:off x="1023916" y="6694485"/>
            <a:ext cx="4940103"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D = 45</a:t>
            </a:r>
          </a:p>
        </p:txBody>
      </p:sp>
      <p:sp>
        <p:nvSpPr>
          <p:cNvPr id="168" name="object 29"/>
          <p:cNvSpPr txBox="1"/>
          <p:nvPr/>
        </p:nvSpPr>
        <p:spPr>
          <a:xfrm>
            <a:off x="1023916" y="7416975"/>
            <a:ext cx="4853333"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E = 8</a:t>
            </a:r>
          </a:p>
        </p:txBody>
      </p:sp>
      <p:sp>
        <p:nvSpPr>
          <p:cNvPr id="169" name="object 30"/>
          <p:cNvSpPr txBox="1"/>
          <p:nvPr/>
        </p:nvSpPr>
        <p:spPr>
          <a:xfrm>
            <a:off x="1023916" y="8139467"/>
            <a:ext cx="4896857" cy="5078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F = 10</a:t>
            </a:r>
          </a:p>
        </p:txBody>
      </p:sp>
      <p:pic>
        <p:nvPicPr>
          <p:cNvPr id="170" name="Image" descr="Image"/>
          <p:cNvPicPr>
            <a:picLocks noChangeAspect="1"/>
          </p:cNvPicPr>
          <p:nvPr/>
        </p:nvPicPr>
        <p:blipFill>
          <a:blip r:embed="rId2"/>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 descr="Image"/>
          <p:cNvPicPr>
            <a:picLocks noChangeAspect="1"/>
          </p:cNvPicPr>
          <p:nvPr/>
        </p:nvPicPr>
        <p:blipFill>
          <a:blip r:embed="rId2"/>
          <a:stretch>
            <a:fillRect/>
          </a:stretch>
        </p:blipFill>
        <p:spPr>
          <a:xfrm>
            <a:off x="6758975" y="4247036"/>
            <a:ext cx="6010416" cy="274119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2"/>
          <p:cNvSpPr txBox="1">
            <a:spLocks noGrp="1"/>
          </p:cNvSpPr>
          <p:nvPr>
            <p:ph type="title"/>
          </p:nvPr>
        </p:nvSpPr>
        <p:spPr>
          <a:xfrm>
            <a:off x="1007053" y="1004035"/>
            <a:ext cx="9302513" cy="1811126"/>
          </a:xfrm>
          <a:prstGeom prst="rect">
            <a:avLst/>
          </a:prstGeom>
        </p:spPr>
        <p:txBody>
          <a:bodyPr lIns="0" tIns="0" rIns="0" bIns="0" anchor="t">
            <a:normAutofit/>
          </a:bodyPr>
          <a:lstStyle/>
          <a:p>
            <a:pPr lvl="1">
              <a:spcBef>
                <a:spcPts val="100"/>
              </a:spcBef>
              <a:defRPr>
                <a:latin typeface="DM Sans 9pt Regular Bold"/>
                <a:ea typeface="DM Sans 9pt Regular Bold"/>
                <a:cs typeface="DM Sans 9pt Regular Bold"/>
                <a:sym typeface="DM Sans 9pt Regular Bold"/>
              </a:defRPr>
            </a:pPr>
            <a:r>
              <a:rPr lang="en-GB" sz="3200" b="1">
                <a:latin typeface="DM Sans"/>
              </a:rPr>
              <a:t>What Share pays for - and what it doesn’t</a:t>
            </a:r>
            <a:endParaRPr lang="en-US" sz="3200" b="1">
              <a:latin typeface="DM Sans"/>
            </a:endParaRPr>
          </a:p>
        </p:txBody>
      </p:sp>
      <p:sp>
        <p:nvSpPr>
          <p:cNvPr id="86" name="object 3"/>
          <p:cNvSpPr/>
          <p:nvPr/>
        </p:nvSpPr>
        <p:spPr>
          <a:xfrm>
            <a:off x="1005205" y="5779927"/>
            <a:ext cx="494048" cy="358880"/>
          </a:xfrm>
          <a:custGeom>
            <a:avLst/>
            <a:gdLst/>
            <a:ahLst/>
            <a:cxnLst>
              <a:cxn ang="0">
                <a:pos x="wd2" y="hd2"/>
              </a:cxn>
              <a:cxn ang="5400000">
                <a:pos x="wd2" y="hd2"/>
              </a:cxn>
              <a:cxn ang="10800000">
                <a:pos x="wd2" y="hd2"/>
              </a:cxn>
              <a:cxn ang="16200000">
                <a:pos x="wd2" y="hd2"/>
              </a:cxn>
            </a:cxnLst>
            <a:rect l="0" t="0" r="r" b="b"/>
            <a:pathLst>
              <a:path w="21600" h="21600" extrusionOk="0">
                <a:moveTo>
                  <a:pt x="19562" y="0"/>
                </a:moveTo>
                <a:lnTo>
                  <a:pt x="7947" y="15990"/>
                </a:lnTo>
                <a:lnTo>
                  <a:pt x="2140" y="7995"/>
                </a:lnTo>
                <a:lnTo>
                  <a:pt x="0" y="10800"/>
                </a:lnTo>
                <a:lnTo>
                  <a:pt x="7845" y="21600"/>
                </a:lnTo>
                <a:lnTo>
                  <a:pt x="21600" y="2805"/>
                </a:lnTo>
                <a:lnTo>
                  <a:pt x="19562" y="0"/>
                </a:lnTo>
                <a:close/>
              </a:path>
            </a:pathLst>
          </a:custGeom>
          <a:solidFill>
            <a:srgbClr val="009E44"/>
          </a:solidFill>
          <a:ln w="12700">
            <a:miter lim="400000"/>
          </a:ln>
        </p:spPr>
        <p:txBody>
          <a:bodyPr lIns="45719" rIns="45719"/>
          <a:lstStyle/>
          <a:p>
            <a:pPr algn="l">
              <a:defRPr sz="1800" spc="0">
                <a:latin typeface="Calibri"/>
                <a:ea typeface="Calibri"/>
                <a:cs typeface="Calibri"/>
                <a:sym typeface="Calibri"/>
              </a:defRPr>
            </a:pPr>
            <a:endParaRPr/>
          </a:p>
        </p:txBody>
      </p:sp>
      <p:sp>
        <p:nvSpPr>
          <p:cNvPr id="87" name="object 4"/>
          <p:cNvSpPr/>
          <p:nvPr/>
        </p:nvSpPr>
        <p:spPr>
          <a:xfrm>
            <a:off x="1084437" y="3779487"/>
            <a:ext cx="335582" cy="335572"/>
          </a:xfrm>
          <a:custGeom>
            <a:avLst/>
            <a:gdLst/>
            <a:ahLst/>
            <a:cxnLst>
              <a:cxn ang="0">
                <a:pos x="wd2" y="hd2"/>
              </a:cxn>
              <a:cxn ang="5400000">
                <a:pos x="wd2" y="hd2"/>
              </a:cxn>
              <a:cxn ang="10800000">
                <a:pos x="wd2" y="hd2"/>
              </a:cxn>
              <a:cxn ang="16200000">
                <a:pos x="wd2" y="hd2"/>
              </a:cxn>
            </a:cxnLst>
            <a:rect l="0" t="0" r="r" b="b"/>
            <a:pathLst>
              <a:path w="21600" h="21600" extrusionOk="0">
                <a:moveTo>
                  <a:pt x="18600" y="0"/>
                </a:moveTo>
                <a:lnTo>
                  <a:pt x="10800" y="7800"/>
                </a:lnTo>
                <a:lnTo>
                  <a:pt x="3000" y="0"/>
                </a:lnTo>
                <a:lnTo>
                  <a:pt x="0" y="3000"/>
                </a:lnTo>
                <a:lnTo>
                  <a:pt x="7800" y="10800"/>
                </a:lnTo>
                <a:lnTo>
                  <a:pt x="0" y="18600"/>
                </a:lnTo>
                <a:lnTo>
                  <a:pt x="3000" y="21600"/>
                </a:lnTo>
                <a:lnTo>
                  <a:pt x="10800" y="13800"/>
                </a:lnTo>
                <a:lnTo>
                  <a:pt x="18600" y="21600"/>
                </a:lnTo>
                <a:lnTo>
                  <a:pt x="21600" y="18600"/>
                </a:lnTo>
                <a:lnTo>
                  <a:pt x="13800" y="10800"/>
                </a:lnTo>
                <a:lnTo>
                  <a:pt x="21600" y="3000"/>
                </a:lnTo>
                <a:lnTo>
                  <a:pt x="18600" y="0"/>
                </a:lnTo>
                <a:close/>
              </a:path>
            </a:pathLst>
          </a:custGeom>
          <a:solidFill>
            <a:srgbClr val="FF3E50"/>
          </a:solidFill>
          <a:ln w="12700">
            <a:miter lim="400000"/>
          </a:ln>
        </p:spPr>
        <p:txBody>
          <a:bodyPr lIns="45719" rIns="45719"/>
          <a:lstStyle/>
          <a:p>
            <a:pPr algn="l">
              <a:defRPr sz="1800" spc="0">
                <a:latin typeface="Calibri"/>
                <a:ea typeface="Calibri"/>
                <a:cs typeface="Calibri"/>
                <a:sym typeface="Calibri"/>
              </a:defRPr>
            </a:pPr>
            <a:endParaRPr/>
          </a:p>
        </p:txBody>
      </p:sp>
      <p:sp>
        <p:nvSpPr>
          <p:cNvPr id="88" name="object 5"/>
          <p:cNvSpPr/>
          <p:nvPr/>
        </p:nvSpPr>
        <p:spPr>
          <a:xfrm>
            <a:off x="1084437" y="4774722"/>
            <a:ext cx="335582" cy="335572"/>
          </a:xfrm>
          <a:custGeom>
            <a:avLst/>
            <a:gdLst/>
            <a:ahLst/>
            <a:cxnLst>
              <a:cxn ang="0">
                <a:pos x="wd2" y="hd2"/>
              </a:cxn>
              <a:cxn ang="5400000">
                <a:pos x="wd2" y="hd2"/>
              </a:cxn>
              <a:cxn ang="10800000">
                <a:pos x="wd2" y="hd2"/>
              </a:cxn>
              <a:cxn ang="16200000">
                <a:pos x="wd2" y="hd2"/>
              </a:cxn>
            </a:cxnLst>
            <a:rect l="0" t="0" r="r" b="b"/>
            <a:pathLst>
              <a:path w="21600" h="21600" extrusionOk="0">
                <a:moveTo>
                  <a:pt x="18600" y="0"/>
                </a:moveTo>
                <a:lnTo>
                  <a:pt x="10800" y="7800"/>
                </a:lnTo>
                <a:lnTo>
                  <a:pt x="3000" y="0"/>
                </a:lnTo>
                <a:lnTo>
                  <a:pt x="0" y="3000"/>
                </a:lnTo>
                <a:lnTo>
                  <a:pt x="7800" y="10800"/>
                </a:lnTo>
                <a:lnTo>
                  <a:pt x="0" y="18600"/>
                </a:lnTo>
                <a:lnTo>
                  <a:pt x="3000" y="21600"/>
                </a:lnTo>
                <a:lnTo>
                  <a:pt x="10800" y="13800"/>
                </a:lnTo>
                <a:lnTo>
                  <a:pt x="18600" y="21600"/>
                </a:lnTo>
                <a:lnTo>
                  <a:pt x="21600" y="18600"/>
                </a:lnTo>
                <a:lnTo>
                  <a:pt x="13800" y="10800"/>
                </a:lnTo>
                <a:lnTo>
                  <a:pt x="21600" y="3000"/>
                </a:lnTo>
                <a:lnTo>
                  <a:pt x="18600" y="0"/>
                </a:lnTo>
                <a:close/>
              </a:path>
            </a:pathLst>
          </a:custGeom>
          <a:solidFill>
            <a:srgbClr val="FF3E50"/>
          </a:solidFill>
          <a:ln w="12700">
            <a:miter lim="400000"/>
          </a:ln>
        </p:spPr>
        <p:txBody>
          <a:bodyPr lIns="45719" rIns="45719"/>
          <a:lstStyle/>
          <a:p>
            <a:pPr algn="l">
              <a:defRPr sz="1800" spc="0">
                <a:latin typeface="Calibri"/>
                <a:ea typeface="Calibri"/>
                <a:cs typeface="Calibri"/>
                <a:sym typeface="Calibri"/>
              </a:defRPr>
            </a:pPr>
            <a:endParaRPr/>
          </a:p>
        </p:txBody>
      </p:sp>
      <p:sp>
        <p:nvSpPr>
          <p:cNvPr id="89" name="object 6"/>
          <p:cNvSpPr txBox="1"/>
          <p:nvPr/>
        </p:nvSpPr>
        <p:spPr>
          <a:xfrm>
            <a:off x="1961438" y="3660824"/>
            <a:ext cx="6632576" cy="358046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spAutoFit/>
          </a:bodyPr>
          <a:lstStyle/>
          <a:p>
            <a:pPr indent="12700" algn="l">
              <a:defRPr spc="0">
                <a:latin typeface="DM Sans 9pt Regular Light"/>
                <a:ea typeface="DM Sans 9pt Regular Light"/>
                <a:cs typeface="DM Sans 9pt Regular Light"/>
                <a:sym typeface="DM Sans 9pt Regular Light"/>
              </a:defRPr>
            </a:pPr>
            <a:r>
              <a:rPr>
                <a:latin typeface="DM Sans" pitchFamily="2" charset="0"/>
              </a:rPr>
              <a:t>Share doesn’t pay for Bishops</a:t>
            </a:r>
          </a:p>
          <a:p>
            <a:pPr>
              <a:spcBef>
                <a:spcPts val="100"/>
              </a:spcBef>
              <a:defRPr spc="0">
                <a:latin typeface="DM Sans 9pt Regular Light"/>
                <a:ea typeface="DM Sans 9pt Regular Light"/>
                <a:cs typeface="DM Sans 9pt Regular Light"/>
                <a:sym typeface="DM Sans 9pt Regular Light"/>
              </a:defRPr>
            </a:pPr>
            <a:endParaRPr>
              <a:latin typeface="DM Sans" pitchFamily="2" charset="0"/>
            </a:endParaRPr>
          </a:p>
          <a:p>
            <a:pPr indent="12700">
              <a:defRPr spc="0">
                <a:latin typeface="DM Sans 9pt Regular Light"/>
                <a:ea typeface="DM Sans 9pt Regular Light"/>
                <a:cs typeface="DM Sans 9pt Regular Light"/>
                <a:sym typeface="DM Sans 9pt Regular Light"/>
              </a:defRPr>
            </a:pPr>
            <a:r>
              <a:rPr>
                <a:latin typeface="DM Sans" pitchFamily="2" charset="0"/>
              </a:rPr>
              <a:t>Share doesn’t pay for Cathedrals</a:t>
            </a:r>
          </a:p>
          <a:p>
            <a:pPr>
              <a:spcBef>
                <a:spcPts val="100"/>
              </a:spcBef>
              <a:defRPr spc="0">
                <a:latin typeface="DM Sans 9pt Regular Light"/>
                <a:ea typeface="DM Sans 9pt Regular Light"/>
                <a:cs typeface="DM Sans 9pt Regular Light"/>
                <a:sym typeface="DM Sans 9pt Regular Light"/>
              </a:defRPr>
            </a:pPr>
            <a:endParaRPr>
              <a:latin typeface="DM Sans" pitchFamily="2" charset="0"/>
            </a:endParaRPr>
          </a:p>
          <a:p>
            <a:pPr marR="5080" indent="12700">
              <a:defRPr spc="0">
                <a:latin typeface="DM Sans 9pt Regular Light"/>
                <a:ea typeface="DM Sans 9pt Regular Light"/>
                <a:cs typeface="DM Sans 9pt Regular Light"/>
                <a:sym typeface="DM Sans 9pt Regular Light"/>
              </a:defRPr>
            </a:pPr>
            <a:r>
              <a:rPr>
                <a:latin typeface="DM Sans"/>
              </a:rPr>
              <a:t>Share </a:t>
            </a:r>
            <a:r>
              <a:rPr lang="en-GB">
                <a:latin typeface="DM Sans"/>
              </a:rPr>
              <a:t>pays for the cost of being Church across the Diocese of Salisbury</a:t>
            </a:r>
            <a:endParaRPr lang="en-GB">
              <a:latin typeface="DM Sans" pitchFamily="2" charset="0"/>
            </a:endParaRPr>
          </a:p>
        </p:txBody>
      </p:sp>
      <p:grpSp>
        <p:nvGrpSpPr>
          <p:cNvPr id="94" name="object 7"/>
          <p:cNvGrpSpPr/>
          <p:nvPr/>
        </p:nvGrpSpPr>
        <p:grpSpPr>
          <a:xfrm>
            <a:off x="9810191" y="1005209"/>
            <a:ext cx="9297493" cy="9298142"/>
            <a:chOff x="0" y="0"/>
            <a:chExt cx="9297492" cy="9298140"/>
          </a:xfrm>
        </p:grpSpPr>
        <p:grpSp>
          <p:nvGrpSpPr>
            <p:cNvPr id="92" name="object 8"/>
            <p:cNvGrpSpPr/>
            <p:nvPr/>
          </p:nvGrpSpPr>
          <p:grpSpPr>
            <a:xfrm>
              <a:off x="37" y="9525"/>
              <a:ext cx="9297456" cy="2564474"/>
              <a:chOff x="0" y="0"/>
              <a:chExt cx="9297454" cy="2564473"/>
            </a:xfrm>
          </p:grpSpPr>
          <p:sp>
            <p:nvSpPr>
              <p:cNvPr id="90" name="Triangle"/>
              <p:cNvSpPr/>
              <p:nvPr/>
            </p:nvSpPr>
            <p:spPr>
              <a:xfrm>
                <a:off x="0" y="0"/>
                <a:ext cx="3406103" cy="25644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1675C9"/>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sp>
            <p:nvSpPr>
              <p:cNvPr id="91" name="Triangle"/>
              <p:cNvSpPr/>
              <p:nvPr/>
            </p:nvSpPr>
            <p:spPr>
              <a:xfrm>
                <a:off x="5893879" y="0"/>
                <a:ext cx="3403576" cy="25625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600" y="21600"/>
                    </a:lnTo>
                    <a:lnTo>
                      <a:pt x="21600" y="0"/>
                    </a:lnTo>
                    <a:close/>
                  </a:path>
                </a:pathLst>
              </a:custGeom>
              <a:solidFill>
                <a:srgbClr val="1675C9"/>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grpSp>
        <p:sp>
          <p:nvSpPr>
            <p:cNvPr id="93" name="object 9"/>
            <p:cNvSpPr/>
            <p:nvPr/>
          </p:nvSpPr>
          <p:spPr>
            <a:xfrm>
              <a:off x="0" y="0"/>
              <a:ext cx="9297455" cy="9298141"/>
            </a:xfrm>
            <a:custGeom>
              <a:avLst/>
              <a:gdLst/>
              <a:ahLst/>
              <a:cxnLst>
                <a:cxn ang="0">
                  <a:pos x="wd2" y="hd2"/>
                </a:cxn>
                <a:cxn ang="5400000">
                  <a:pos x="wd2" y="hd2"/>
                </a:cxn>
                <a:cxn ang="10800000">
                  <a:pos x="wd2" y="hd2"/>
                </a:cxn>
                <a:cxn ang="16200000">
                  <a:pos x="wd2" y="hd2"/>
                </a:cxn>
              </a:cxnLst>
              <a:rect l="0" t="0" r="r" b="b"/>
              <a:pathLst>
                <a:path w="21600" h="21600" extrusionOk="0">
                  <a:moveTo>
                    <a:pt x="21600" y="8128"/>
                  </a:moveTo>
                  <a:lnTo>
                    <a:pt x="10832" y="22"/>
                  </a:lnTo>
                  <a:lnTo>
                    <a:pt x="10803" y="0"/>
                  </a:lnTo>
                  <a:lnTo>
                    <a:pt x="10774" y="22"/>
                  </a:lnTo>
                  <a:lnTo>
                    <a:pt x="0" y="8133"/>
                  </a:lnTo>
                  <a:lnTo>
                    <a:pt x="0" y="21600"/>
                  </a:lnTo>
                  <a:lnTo>
                    <a:pt x="9952" y="21600"/>
                  </a:lnTo>
                  <a:lnTo>
                    <a:pt x="9952" y="13209"/>
                  </a:lnTo>
                  <a:lnTo>
                    <a:pt x="6523" y="13209"/>
                  </a:lnTo>
                  <a:lnTo>
                    <a:pt x="6523" y="11488"/>
                  </a:lnTo>
                  <a:lnTo>
                    <a:pt x="9952" y="11488"/>
                  </a:lnTo>
                  <a:lnTo>
                    <a:pt x="9952" y="8038"/>
                  </a:lnTo>
                  <a:lnTo>
                    <a:pt x="11672" y="8038"/>
                  </a:lnTo>
                  <a:lnTo>
                    <a:pt x="11672" y="11488"/>
                  </a:lnTo>
                  <a:lnTo>
                    <a:pt x="15187" y="11488"/>
                  </a:lnTo>
                  <a:lnTo>
                    <a:pt x="15187" y="13209"/>
                  </a:lnTo>
                  <a:lnTo>
                    <a:pt x="11672" y="13209"/>
                  </a:lnTo>
                  <a:lnTo>
                    <a:pt x="11672" y="21600"/>
                  </a:lnTo>
                  <a:lnTo>
                    <a:pt x="21600" y="21600"/>
                  </a:lnTo>
                  <a:lnTo>
                    <a:pt x="21600" y="8128"/>
                  </a:lnTo>
                  <a:close/>
                </a:path>
              </a:pathLst>
            </a:custGeom>
            <a:solidFill>
              <a:srgbClr val="82BAED"/>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9258-9E8B-6871-D0E9-761B07C2C6E3}"/>
              </a:ext>
            </a:extLst>
          </p:cNvPr>
          <p:cNvSpPr>
            <a:spLocks noGrp="1"/>
          </p:cNvSpPr>
          <p:nvPr>
            <p:ph type="title"/>
          </p:nvPr>
        </p:nvSpPr>
        <p:spPr/>
        <p:txBody>
          <a:bodyPr lIns="0" tIns="0" rIns="0" bIns="0" anchor="t">
            <a:normAutofit/>
          </a:bodyPr>
          <a:lstStyle/>
          <a:p>
            <a:r>
              <a:rPr lang="en-GB" b="1"/>
              <a:t>Making Jesus Known – our vision</a:t>
            </a:r>
          </a:p>
        </p:txBody>
      </p:sp>
      <p:pic>
        <p:nvPicPr>
          <p:cNvPr id="5" name="Image" descr="Image">
            <a:extLst>
              <a:ext uri="{FF2B5EF4-FFF2-40B4-BE49-F238E27FC236}">
                <a16:creationId xmlns:a16="http://schemas.microsoft.com/office/drawing/2014/main" id="{5ED2C15E-04FD-BEAA-2F63-23CA0B2C6BF3}"/>
              </a:ext>
            </a:extLst>
          </p:cNvPr>
          <p:cNvPicPr>
            <a:picLocks noChangeAspect="1"/>
          </p:cNvPicPr>
          <p:nvPr/>
        </p:nvPicPr>
        <p:blipFill>
          <a:blip r:embed="rId3"/>
          <a:stretch>
            <a:fillRect/>
          </a:stretch>
        </p:blipFill>
        <p:spPr>
          <a:xfrm>
            <a:off x="18247315" y="9420383"/>
            <a:ext cx="1198046" cy="1197985"/>
          </a:xfrm>
          <a:prstGeom prst="rect">
            <a:avLst/>
          </a:prstGeom>
          <a:ln w="12700">
            <a:miter lim="400000"/>
          </a:ln>
        </p:spPr>
      </p:pic>
      <p:pic>
        <p:nvPicPr>
          <p:cNvPr id="1026" name="Picture 2">
            <a:extLst>
              <a:ext uri="{FF2B5EF4-FFF2-40B4-BE49-F238E27FC236}">
                <a16:creationId xmlns:a16="http://schemas.microsoft.com/office/drawing/2014/main" id="{08DA65A7-B408-9CC7-49BD-F0E9EFD1B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705" y="1354737"/>
            <a:ext cx="10892451" cy="927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1978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object 2" descr="object 2"/>
          <p:cNvPicPr>
            <a:picLocks noChangeAspect="1"/>
          </p:cNvPicPr>
          <p:nvPr/>
        </p:nvPicPr>
        <p:blipFill>
          <a:blip r:embed="rId3"/>
          <a:stretch>
            <a:fillRect/>
          </a:stretch>
        </p:blipFill>
        <p:spPr>
          <a:xfrm>
            <a:off x="472388" y="0"/>
            <a:ext cx="19631712" cy="11308557"/>
          </a:xfrm>
          <a:prstGeom prst="rect">
            <a:avLst/>
          </a:prstGeom>
          <a:ln w="12700">
            <a:miter lim="400000"/>
          </a:ln>
        </p:spPr>
      </p:pic>
      <p:sp>
        <p:nvSpPr>
          <p:cNvPr id="133" name="object 3"/>
          <p:cNvSpPr txBox="1">
            <a:spLocks noGrp="1"/>
          </p:cNvSpPr>
          <p:nvPr>
            <p:ph type="title"/>
          </p:nvPr>
        </p:nvSpPr>
        <p:spPr>
          <a:xfrm>
            <a:off x="992506" y="989489"/>
            <a:ext cx="18119088" cy="772571"/>
          </a:xfrm>
          <a:prstGeom prst="rect">
            <a:avLst/>
          </a:prstGeom>
        </p:spPr>
        <p:txBody>
          <a:bodyPr lIns="0" tIns="0" rIns="0" bIns="0" anchor="t">
            <a:normAutofit/>
          </a:bodyPr>
          <a:lstStyle/>
          <a:p>
            <a:pPr indent="12700">
              <a:spcBef>
                <a:spcPts val="100"/>
              </a:spcBef>
              <a:defRPr>
                <a:latin typeface="DM Sans 9pt Regular Bold"/>
                <a:ea typeface="DM Sans 9pt Regular Bold"/>
                <a:cs typeface="DM Sans 9pt Regular Bold"/>
                <a:sym typeface="DM Sans 9pt Regular Bold"/>
              </a:defRPr>
            </a:pPr>
            <a:r>
              <a:rPr sz="3200" b="1">
                <a:latin typeface="DM Sans"/>
              </a:rPr>
              <a:t>How</a:t>
            </a:r>
            <a:r>
              <a:rPr sz="3200" b="1" spc="-200">
                <a:latin typeface="DM Sans"/>
              </a:rPr>
              <a:t> </a:t>
            </a:r>
            <a:r>
              <a:rPr sz="3200" b="1" spc="100">
                <a:latin typeface="DM Sans"/>
              </a:rPr>
              <a:t>will</a:t>
            </a:r>
            <a:r>
              <a:rPr sz="3200" b="1" spc="-200">
                <a:latin typeface="DM Sans"/>
              </a:rPr>
              <a:t> </a:t>
            </a:r>
            <a:r>
              <a:rPr sz="3200" b="1" spc="-100">
                <a:latin typeface="DM Sans"/>
              </a:rPr>
              <a:t>a</a:t>
            </a:r>
            <a:r>
              <a:rPr sz="3200" b="1" spc="-200">
                <a:latin typeface="DM Sans"/>
              </a:rPr>
              <a:t> </a:t>
            </a:r>
            <a:r>
              <a:rPr sz="3200" b="1">
                <a:latin typeface="DM Sans"/>
              </a:rPr>
              <a:t>new</a:t>
            </a:r>
            <a:r>
              <a:rPr sz="3200" b="1" spc="-200">
                <a:latin typeface="DM Sans"/>
              </a:rPr>
              <a:t> </a:t>
            </a:r>
            <a:r>
              <a:rPr sz="3200" b="1">
                <a:latin typeface="DM Sans"/>
              </a:rPr>
              <a:t>system</a:t>
            </a:r>
            <a:r>
              <a:rPr sz="3200" b="1" spc="-200">
                <a:latin typeface="DM Sans"/>
              </a:rPr>
              <a:t> </a:t>
            </a:r>
            <a:r>
              <a:rPr sz="3200" b="1">
                <a:latin typeface="DM Sans"/>
              </a:rPr>
              <a:t>help</a:t>
            </a:r>
            <a:r>
              <a:rPr sz="3200" b="1" spc="-200">
                <a:latin typeface="DM Sans"/>
              </a:rPr>
              <a:t> </a:t>
            </a:r>
            <a:r>
              <a:rPr sz="3200" b="1">
                <a:latin typeface="DM Sans"/>
              </a:rPr>
              <a:t>us</a:t>
            </a:r>
            <a:r>
              <a:rPr sz="3200" b="1" spc="-200">
                <a:latin typeface="DM Sans"/>
              </a:rPr>
              <a:t> </a:t>
            </a:r>
            <a:r>
              <a:rPr sz="3200" b="1">
                <a:latin typeface="DM Sans"/>
              </a:rPr>
              <a:t>Make</a:t>
            </a:r>
            <a:r>
              <a:rPr sz="3200" b="1" spc="-200">
                <a:latin typeface="DM Sans"/>
              </a:rPr>
              <a:t> </a:t>
            </a:r>
            <a:r>
              <a:rPr sz="3200" b="1">
                <a:latin typeface="DM Sans"/>
              </a:rPr>
              <a:t>Jesus</a:t>
            </a:r>
            <a:r>
              <a:rPr sz="3200" b="1" spc="-200">
                <a:latin typeface="DM Sans"/>
              </a:rPr>
              <a:t> </a:t>
            </a:r>
            <a:r>
              <a:rPr sz="3200" b="1" spc="-100">
                <a:latin typeface="DM Sans"/>
              </a:rPr>
              <a:t>Known?</a:t>
            </a:r>
            <a:endParaRPr lang="en-US" sz="3200" b="1" spc="-100">
              <a:latin typeface="DM Sans"/>
            </a:endParaRPr>
          </a:p>
        </p:txBody>
      </p:sp>
      <p:sp>
        <p:nvSpPr>
          <p:cNvPr id="134" name="object 4"/>
          <p:cNvSpPr txBox="1"/>
          <p:nvPr/>
        </p:nvSpPr>
        <p:spPr>
          <a:xfrm>
            <a:off x="1002700" y="2571851"/>
            <a:ext cx="7841049" cy="30469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To be able to plan for growth, </a:t>
            </a:r>
            <a:br>
              <a:rPr lang="en-GB">
                <a:latin typeface="DM Sans" pitchFamily="2" charset="0"/>
              </a:rPr>
            </a:br>
            <a:r>
              <a:rPr>
                <a:latin typeface="DM Sans" pitchFamily="2" charset="0"/>
              </a:rPr>
              <a:t>need sustainable finances</a:t>
            </a:r>
          </a:p>
          <a:p>
            <a:pPr marL="386079"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Need to get away from transactional thinking to commit ourselves as one to Gospel vision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bject 2"/>
          <p:cNvSpPr txBox="1">
            <a:spLocks noGrp="1"/>
          </p:cNvSpPr>
          <p:nvPr>
            <p:ph type="title"/>
          </p:nvPr>
        </p:nvSpPr>
        <p:spPr>
          <a:xfrm>
            <a:off x="992506" y="989489"/>
            <a:ext cx="18119088" cy="1001964"/>
          </a:xfrm>
          <a:prstGeom prst="rect">
            <a:avLst/>
          </a:prstGeom>
        </p:spPr>
        <p:txBody>
          <a:bodyPr lIns="0" tIns="0" rIns="0" bIns="0" anchor="t">
            <a:normAutofit/>
          </a:bodyPr>
          <a:lstStyle/>
          <a:p>
            <a:pPr indent="9969500">
              <a:spcBef>
                <a:spcPts val="100"/>
              </a:spcBef>
              <a:defRPr>
                <a:latin typeface="DM Sans 9pt Regular Bold"/>
                <a:ea typeface="DM Sans 9pt Regular Bold"/>
                <a:cs typeface="DM Sans 9pt Regular Bold"/>
                <a:sym typeface="DM Sans 9pt Regular Bold"/>
              </a:defRPr>
            </a:pPr>
            <a:r>
              <a:rPr lang="en-GB" sz="3200" b="1" spc="-100">
                <a:latin typeface="DM Sans"/>
              </a:rPr>
              <a:t>Share review – need for change</a:t>
            </a:r>
            <a:endParaRPr lang="en-US" sz="3200" b="1" spc="-100">
              <a:latin typeface="DM Sans"/>
            </a:endParaRPr>
          </a:p>
        </p:txBody>
      </p:sp>
      <p:sp>
        <p:nvSpPr>
          <p:cNvPr id="101" name="object 3"/>
          <p:cNvSpPr txBox="1"/>
          <p:nvPr/>
        </p:nvSpPr>
        <p:spPr>
          <a:xfrm>
            <a:off x="11955522" y="3231516"/>
            <a:ext cx="6351654" cy="45704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spAutoFit/>
          </a:bodyPr>
          <a:lstStyle/>
          <a:p>
            <a:pPr marL="385445" indent="-374015" algn="l">
              <a:buClr>
                <a:srgbClr val="1675D1"/>
              </a:buClr>
              <a:buSzPct val="100000"/>
              <a:buChar char="•"/>
              <a:defRPr spc="0">
                <a:latin typeface="DM Sans Light"/>
                <a:ea typeface="DM Sans Light"/>
                <a:cs typeface="DM Sans Light"/>
                <a:sym typeface="DM Sans Light"/>
              </a:defRPr>
            </a:pPr>
            <a:r>
              <a:rPr>
                <a:latin typeface="DM Sans"/>
              </a:rPr>
              <a:t>Two extensive surveys with high response rate</a:t>
            </a:r>
            <a:endParaRPr lang="en-US">
              <a:latin typeface="DM Sans"/>
            </a:endParaRPr>
          </a:p>
          <a:p>
            <a:pPr marL="385445"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5445" indent="-374015" algn="l">
              <a:buClr>
                <a:srgbClr val="1675D1"/>
              </a:buClr>
              <a:buSzPct val="100000"/>
              <a:buChar char="•"/>
              <a:defRPr spc="0">
                <a:latin typeface="DM Sans Light"/>
                <a:ea typeface="DM Sans Light"/>
                <a:cs typeface="DM Sans Light"/>
                <a:sym typeface="DM Sans Light"/>
              </a:defRPr>
            </a:pPr>
            <a:r>
              <a:rPr>
                <a:latin typeface="DM Sans"/>
              </a:rPr>
              <a:t>Rural deans, </a:t>
            </a:r>
            <a:r>
              <a:rPr lang="en-GB">
                <a:latin typeface="DM Sans"/>
              </a:rPr>
              <a:t>lay chairs, deanery and parish</a:t>
            </a:r>
            <a:r>
              <a:rPr>
                <a:latin typeface="DM Sans"/>
              </a:rPr>
              <a:t> treasurers</a:t>
            </a:r>
            <a:r>
              <a:rPr lang="en-GB">
                <a:latin typeface="DM Sans"/>
              </a:rPr>
              <a:t> </a:t>
            </a:r>
            <a:r>
              <a:rPr>
                <a:latin typeface="DM Sans"/>
              </a:rPr>
              <a:t> Bishops Council</a:t>
            </a:r>
            <a:endParaRPr lang="en-GB">
              <a:latin typeface="DM Sans" pitchFamily="2" charset="0"/>
            </a:endParaRPr>
          </a:p>
          <a:p>
            <a:pPr marL="385445" indent="-374015" algn="l">
              <a:buClr>
                <a:srgbClr val="1675D1"/>
              </a:buClr>
              <a:buSzPct val="100000"/>
              <a:buChar char="•"/>
              <a:defRPr spc="0">
                <a:latin typeface="DM Sans Light"/>
                <a:ea typeface="DM Sans Light"/>
                <a:cs typeface="DM Sans Light"/>
                <a:sym typeface="DM Sans Light"/>
              </a:defRPr>
            </a:pPr>
            <a:endParaRPr lang="en-GB">
              <a:latin typeface="DM Sans"/>
            </a:endParaRPr>
          </a:p>
          <a:p>
            <a:pPr marL="385445" indent="-374015" algn="l">
              <a:buClr>
                <a:srgbClr val="1675D1"/>
              </a:buClr>
              <a:buSzPct val="100000"/>
              <a:buChar char="•"/>
              <a:defRPr spc="0">
                <a:latin typeface="DM Sans Light"/>
                <a:ea typeface="DM Sans Light"/>
                <a:cs typeface="DM Sans Light"/>
                <a:sym typeface="DM Sans Light"/>
              </a:defRPr>
            </a:pPr>
            <a:r>
              <a:rPr>
                <a:latin typeface="DM Sans"/>
              </a:rPr>
              <a:t>Unanimous agreement that</a:t>
            </a:r>
            <a:br>
              <a:rPr>
                <a:latin typeface="DM Sans" pitchFamily="2" charset="0"/>
              </a:rPr>
            </a:br>
            <a:r>
              <a:rPr>
                <a:latin typeface="DM Sans"/>
              </a:rPr>
              <a:t>a new system is needed</a:t>
            </a:r>
          </a:p>
        </p:txBody>
      </p:sp>
      <p:pic>
        <p:nvPicPr>
          <p:cNvPr id="102" name="object 4" descr="object 4"/>
          <p:cNvPicPr>
            <a:picLocks noChangeAspect="1"/>
          </p:cNvPicPr>
          <p:nvPr/>
        </p:nvPicPr>
        <p:blipFill>
          <a:blip r:embed="rId3"/>
          <a:stretch>
            <a:fillRect/>
          </a:stretch>
        </p:blipFill>
        <p:spPr>
          <a:xfrm>
            <a:off x="0" y="0"/>
            <a:ext cx="10052050" cy="11308557"/>
          </a:xfrm>
          <a:prstGeom prst="rect">
            <a:avLst/>
          </a:prstGeom>
          <a:ln w="12700">
            <a:miter lim="400000"/>
          </a:ln>
        </p:spPr>
      </p:pic>
      <p:pic>
        <p:nvPicPr>
          <p:cNvPr id="103" name="Image" descr="Image"/>
          <p:cNvPicPr>
            <a:picLocks noChangeAspect="1"/>
          </p:cNvPicPr>
          <p:nvPr/>
        </p:nvPicPr>
        <p:blipFill>
          <a:blip r:embed="rId4"/>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bject 2"/>
          <p:cNvSpPr txBox="1">
            <a:spLocks noGrp="1"/>
          </p:cNvSpPr>
          <p:nvPr>
            <p:ph type="title"/>
          </p:nvPr>
        </p:nvSpPr>
        <p:spPr>
          <a:xfrm>
            <a:off x="992506" y="989489"/>
            <a:ext cx="18119088" cy="814110"/>
          </a:xfrm>
          <a:prstGeom prst="rect">
            <a:avLst/>
          </a:prstGeom>
        </p:spPr>
        <p:txBody>
          <a:bodyPr lIns="0" tIns="0" rIns="0" bIns="0" anchor="t">
            <a:normAutofit/>
          </a:bodyPr>
          <a:lstStyle/>
          <a:p>
            <a:pPr indent="12700">
              <a:spcBef>
                <a:spcPts val="100"/>
              </a:spcBef>
              <a:defRPr>
                <a:latin typeface="DM Sans 9pt Regular Bold"/>
                <a:ea typeface="DM Sans 9pt Regular Bold"/>
                <a:cs typeface="DM Sans 9pt Regular Bold"/>
                <a:sym typeface="DM Sans 9pt Regular Bold"/>
              </a:defRPr>
            </a:pPr>
            <a:r>
              <a:rPr sz="3200" b="1">
                <a:latin typeface="DM Sans"/>
              </a:rPr>
              <a:t>So what is being proposed as a way forward?</a:t>
            </a:r>
            <a:endParaRPr lang="en-US" sz="3200" b="1">
              <a:latin typeface="DM Sans"/>
            </a:endParaRPr>
          </a:p>
        </p:txBody>
      </p:sp>
      <p:sp>
        <p:nvSpPr>
          <p:cNvPr id="106" name="object 4"/>
          <p:cNvSpPr txBox="1"/>
          <p:nvPr/>
        </p:nvSpPr>
        <p:spPr>
          <a:xfrm>
            <a:off x="992504" y="2368651"/>
            <a:ext cx="8393983" cy="71096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marL="386079" indent="-374015" algn="l">
              <a:buClr>
                <a:srgbClr val="1675D1"/>
              </a:buClr>
              <a:buSzPct val="100000"/>
              <a:buChar char="•"/>
              <a:defRPr spc="0">
                <a:latin typeface="DM Sans 9pt Regular Regular"/>
                <a:ea typeface="DM Sans 9pt Regular Regular"/>
                <a:cs typeface="DM Sans 9pt Regular Regular"/>
                <a:sym typeface="DM Sans 9pt Regular Regular"/>
              </a:defRPr>
            </a:pPr>
            <a:r>
              <a:rPr dirty="0">
                <a:latin typeface="DM Sans" pitchFamily="2" charset="0"/>
                <a:ea typeface="DM Sans 9pt Regular Light"/>
                <a:cs typeface="DM Sans 9pt Regular Light"/>
                <a:sym typeface="DM Sans 9pt Regular Light"/>
              </a:rPr>
              <a:t>A new vision with clarity of purpose to grow the church    </a:t>
            </a:r>
            <a:r>
              <a:rPr b="1" dirty="0">
                <a:latin typeface="DM Sans" pitchFamily="2" charset="0"/>
                <a:ea typeface="DM Sans 9pt Regular Bold"/>
                <a:cs typeface="DM Sans 9pt Regular Bold"/>
                <a:sym typeface="DM Sans 9pt Regular Bold"/>
              </a:rPr>
              <a:t>#MakingJesusKnown</a:t>
            </a:r>
          </a:p>
          <a:p>
            <a:pPr marL="386079" indent="-374015" algn="l">
              <a:buClr>
                <a:srgbClr val="1675D1"/>
              </a:buClr>
              <a:buSzPct val="100000"/>
              <a:buChar char="•"/>
              <a:defRPr spc="0">
                <a:latin typeface="DM Sans 9pt Regular Regular"/>
                <a:ea typeface="DM Sans 9pt Regular Regular"/>
                <a:cs typeface="DM Sans 9pt Regular Regular"/>
                <a:sym typeface="DM Sans 9pt Regular Regular"/>
              </a:defRPr>
            </a:pPr>
            <a:endParaRPr dirty="0">
              <a:latin typeface="DM Sans" pitchFamily="2" charset="0"/>
              <a:ea typeface="DM Sans 9pt Regular Bold"/>
              <a:cs typeface="DM Sans 9pt Regular Bold"/>
              <a:sym typeface="DM Sans 9pt Regular Bold"/>
            </a:endParaRPr>
          </a:p>
          <a:p>
            <a:pPr marL="386079" indent="-374015" algn="l">
              <a:buClr>
                <a:srgbClr val="1675D1"/>
              </a:buClr>
              <a:buSzPct val="100000"/>
              <a:buChar char="•"/>
              <a:defRPr spc="0">
                <a:latin typeface="DM Sans Light"/>
                <a:ea typeface="DM Sans Light"/>
                <a:cs typeface="DM Sans Light"/>
                <a:sym typeface="DM Sans Light"/>
              </a:defRPr>
            </a:pPr>
            <a:r>
              <a:rPr dirty="0">
                <a:latin typeface="DM Sans" pitchFamily="2" charset="0"/>
              </a:rPr>
              <a:t>A new system that faces up to total costs of being Church in the Diocese of Salisbury today</a:t>
            </a:r>
          </a:p>
          <a:p>
            <a:pPr marL="386079" indent="-374015" algn="l">
              <a:buClr>
                <a:srgbClr val="1675D1"/>
              </a:buClr>
              <a:buSzPct val="100000"/>
              <a:buChar char="•"/>
              <a:defRPr spc="0">
                <a:latin typeface="DM Sans Light"/>
                <a:ea typeface="DM Sans Light"/>
                <a:cs typeface="DM Sans Light"/>
                <a:sym typeface="DM Sans Light"/>
              </a:defRPr>
            </a:pPr>
            <a:endParaRPr dirty="0">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dirty="0">
                <a:latin typeface="DM Sans" pitchFamily="2" charset="0"/>
              </a:rPr>
              <a:t>We all need to ask ourselves, what ministry do we want and can we afford?</a:t>
            </a:r>
          </a:p>
          <a:p>
            <a:pPr marL="386079" indent="-374015" algn="l">
              <a:buClr>
                <a:srgbClr val="1675D1"/>
              </a:buClr>
              <a:buSzPct val="100000"/>
              <a:buChar char="•"/>
              <a:defRPr spc="0">
                <a:latin typeface="DM Sans Light"/>
                <a:ea typeface="DM Sans Light"/>
                <a:cs typeface="DM Sans Light"/>
                <a:sym typeface="DM Sans Light"/>
              </a:defRPr>
            </a:pPr>
            <a:endParaRPr dirty="0">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lang="en-GB" dirty="0">
                <a:latin typeface="DM Sans" pitchFamily="2" charset="0"/>
                <a:sym typeface="DM Sans Light"/>
              </a:rPr>
              <a:t>Sustainable mission and ministry cannot be built on the ongoing sale of clergy houses, eroding assets for future generations.</a:t>
            </a:r>
            <a:endParaRPr dirty="0">
              <a:latin typeface="DM Sans" pitchFamily="2" charset="0"/>
            </a:endParaRPr>
          </a:p>
        </p:txBody>
      </p:sp>
      <p:grpSp>
        <p:nvGrpSpPr>
          <p:cNvPr id="114" name="object 5"/>
          <p:cNvGrpSpPr/>
          <p:nvPr/>
        </p:nvGrpSpPr>
        <p:grpSpPr>
          <a:xfrm>
            <a:off x="11528445" y="1928807"/>
            <a:ext cx="6832934" cy="6819901"/>
            <a:chOff x="0" y="0"/>
            <a:chExt cx="6832933" cy="6819900"/>
          </a:xfrm>
        </p:grpSpPr>
        <p:pic>
          <p:nvPicPr>
            <p:cNvPr id="107" name="object 6" descr="object 6"/>
            <p:cNvPicPr>
              <a:picLocks noChangeAspect="1"/>
            </p:cNvPicPr>
            <p:nvPr/>
          </p:nvPicPr>
          <p:blipFill>
            <a:blip r:embed="rId3"/>
            <a:stretch>
              <a:fillRect/>
            </a:stretch>
          </p:blipFill>
          <p:spPr>
            <a:xfrm>
              <a:off x="3539054" y="234309"/>
              <a:ext cx="3044913" cy="3045249"/>
            </a:xfrm>
            <a:prstGeom prst="rect">
              <a:avLst/>
            </a:prstGeom>
            <a:ln w="12700" cap="flat">
              <a:noFill/>
              <a:miter lim="400000"/>
            </a:ln>
            <a:effectLst/>
          </p:spPr>
        </p:pic>
        <p:sp>
          <p:nvSpPr>
            <p:cNvPr id="108" name="object 7"/>
            <p:cNvSpPr/>
            <p:nvPr/>
          </p:nvSpPr>
          <p:spPr>
            <a:xfrm>
              <a:off x="4286842" y="982443"/>
              <a:ext cx="1548939" cy="15489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118" y="21"/>
                  </a:lnTo>
                  <a:lnTo>
                    <a:pt x="9447" y="84"/>
                  </a:lnTo>
                  <a:lnTo>
                    <a:pt x="8789" y="188"/>
                  </a:lnTo>
                  <a:lnTo>
                    <a:pt x="8144" y="330"/>
                  </a:lnTo>
                  <a:lnTo>
                    <a:pt x="7514" y="511"/>
                  </a:lnTo>
                  <a:lnTo>
                    <a:pt x="6900" y="728"/>
                  </a:lnTo>
                  <a:lnTo>
                    <a:pt x="6304" y="981"/>
                  </a:lnTo>
                  <a:lnTo>
                    <a:pt x="5727" y="1267"/>
                  </a:lnTo>
                  <a:lnTo>
                    <a:pt x="5170" y="1587"/>
                  </a:lnTo>
                  <a:lnTo>
                    <a:pt x="4634" y="1938"/>
                  </a:lnTo>
                  <a:lnTo>
                    <a:pt x="4120" y="2319"/>
                  </a:lnTo>
                  <a:lnTo>
                    <a:pt x="3631" y="2729"/>
                  </a:lnTo>
                  <a:lnTo>
                    <a:pt x="3167" y="3167"/>
                  </a:lnTo>
                  <a:lnTo>
                    <a:pt x="2729" y="3631"/>
                  </a:lnTo>
                  <a:lnTo>
                    <a:pt x="2319" y="4121"/>
                  </a:lnTo>
                  <a:lnTo>
                    <a:pt x="1938" y="4634"/>
                  </a:lnTo>
                  <a:lnTo>
                    <a:pt x="1587" y="5170"/>
                  </a:lnTo>
                  <a:lnTo>
                    <a:pt x="1267" y="5727"/>
                  </a:lnTo>
                  <a:lnTo>
                    <a:pt x="981" y="6304"/>
                  </a:lnTo>
                  <a:lnTo>
                    <a:pt x="728" y="6901"/>
                  </a:lnTo>
                  <a:lnTo>
                    <a:pt x="511" y="7514"/>
                  </a:lnTo>
                  <a:lnTo>
                    <a:pt x="330" y="8144"/>
                  </a:lnTo>
                  <a:lnTo>
                    <a:pt x="188" y="8789"/>
                  </a:lnTo>
                  <a:lnTo>
                    <a:pt x="84" y="9447"/>
                  </a:lnTo>
                  <a:lnTo>
                    <a:pt x="21" y="10118"/>
                  </a:lnTo>
                  <a:lnTo>
                    <a:pt x="0" y="10800"/>
                  </a:lnTo>
                  <a:lnTo>
                    <a:pt x="21" y="11482"/>
                  </a:lnTo>
                  <a:lnTo>
                    <a:pt x="84" y="12153"/>
                  </a:lnTo>
                  <a:lnTo>
                    <a:pt x="188" y="12811"/>
                  </a:lnTo>
                  <a:lnTo>
                    <a:pt x="330" y="13456"/>
                  </a:lnTo>
                  <a:lnTo>
                    <a:pt x="511" y="14086"/>
                  </a:lnTo>
                  <a:lnTo>
                    <a:pt x="728" y="14700"/>
                  </a:lnTo>
                  <a:lnTo>
                    <a:pt x="981" y="15296"/>
                  </a:lnTo>
                  <a:lnTo>
                    <a:pt x="1267" y="15873"/>
                  </a:lnTo>
                  <a:lnTo>
                    <a:pt x="1587" y="16430"/>
                  </a:lnTo>
                  <a:lnTo>
                    <a:pt x="1938" y="16966"/>
                  </a:lnTo>
                  <a:lnTo>
                    <a:pt x="2319" y="17479"/>
                  </a:lnTo>
                  <a:lnTo>
                    <a:pt x="2729" y="17969"/>
                  </a:lnTo>
                  <a:lnTo>
                    <a:pt x="3167" y="18433"/>
                  </a:lnTo>
                  <a:lnTo>
                    <a:pt x="3631" y="18871"/>
                  </a:lnTo>
                  <a:lnTo>
                    <a:pt x="4120" y="19281"/>
                  </a:lnTo>
                  <a:lnTo>
                    <a:pt x="4634" y="19662"/>
                  </a:lnTo>
                  <a:lnTo>
                    <a:pt x="5170" y="20013"/>
                  </a:lnTo>
                  <a:lnTo>
                    <a:pt x="5727" y="20333"/>
                  </a:lnTo>
                  <a:lnTo>
                    <a:pt x="6304" y="20619"/>
                  </a:lnTo>
                  <a:lnTo>
                    <a:pt x="6900" y="20872"/>
                  </a:lnTo>
                  <a:lnTo>
                    <a:pt x="7514" y="21089"/>
                  </a:lnTo>
                  <a:lnTo>
                    <a:pt x="8144" y="21270"/>
                  </a:lnTo>
                  <a:lnTo>
                    <a:pt x="8789" y="21412"/>
                  </a:lnTo>
                  <a:lnTo>
                    <a:pt x="9447" y="21516"/>
                  </a:lnTo>
                  <a:lnTo>
                    <a:pt x="10118" y="21579"/>
                  </a:lnTo>
                  <a:lnTo>
                    <a:pt x="10800" y="21600"/>
                  </a:lnTo>
                  <a:lnTo>
                    <a:pt x="11482" y="21579"/>
                  </a:lnTo>
                  <a:lnTo>
                    <a:pt x="12153" y="21516"/>
                  </a:lnTo>
                  <a:lnTo>
                    <a:pt x="12811" y="21412"/>
                  </a:lnTo>
                  <a:lnTo>
                    <a:pt x="13456" y="21270"/>
                  </a:lnTo>
                  <a:lnTo>
                    <a:pt x="14086" y="21089"/>
                  </a:lnTo>
                  <a:lnTo>
                    <a:pt x="14700" y="20872"/>
                  </a:lnTo>
                  <a:lnTo>
                    <a:pt x="15296" y="20619"/>
                  </a:lnTo>
                  <a:lnTo>
                    <a:pt x="15873" y="20333"/>
                  </a:lnTo>
                  <a:lnTo>
                    <a:pt x="16430" y="20013"/>
                  </a:lnTo>
                  <a:lnTo>
                    <a:pt x="16966" y="19662"/>
                  </a:lnTo>
                  <a:lnTo>
                    <a:pt x="17479" y="19281"/>
                  </a:lnTo>
                  <a:lnTo>
                    <a:pt x="17969" y="18871"/>
                  </a:lnTo>
                  <a:lnTo>
                    <a:pt x="18433" y="18433"/>
                  </a:lnTo>
                  <a:lnTo>
                    <a:pt x="18871" y="17969"/>
                  </a:lnTo>
                  <a:lnTo>
                    <a:pt x="19281" y="17479"/>
                  </a:lnTo>
                  <a:lnTo>
                    <a:pt x="19662" y="16966"/>
                  </a:lnTo>
                  <a:lnTo>
                    <a:pt x="20013" y="16430"/>
                  </a:lnTo>
                  <a:lnTo>
                    <a:pt x="20333" y="15873"/>
                  </a:lnTo>
                  <a:lnTo>
                    <a:pt x="20619" y="15296"/>
                  </a:lnTo>
                  <a:lnTo>
                    <a:pt x="20872" y="14700"/>
                  </a:lnTo>
                  <a:lnTo>
                    <a:pt x="21089" y="14086"/>
                  </a:lnTo>
                  <a:lnTo>
                    <a:pt x="21270" y="13456"/>
                  </a:lnTo>
                  <a:lnTo>
                    <a:pt x="21412" y="12811"/>
                  </a:lnTo>
                  <a:lnTo>
                    <a:pt x="21516" y="12153"/>
                  </a:lnTo>
                  <a:lnTo>
                    <a:pt x="21579" y="11482"/>
                  </a:lnTo>
                  <a:lnTo>
                    <a:pt x="21600" y="10800"/>
                  </a:lnTo>
                  <a:lnTo>
                    <a:pt x="21579" y="10118"/>
                  </a:lnTo>
                  <a:lnTo>
                    <a:pt x="21516" y="9447"/>
                  </a:lnTo>
                  <a:lnTo>
                    <a:pt x="21412" y="8789"/>
                  </a:lnTo>
                  <a:lnTo>
                    <a:pt x="21270" y="8144"/>
                  </a:lnTo>
                  <a:lnTo>
                    <a:pt x="21089" y="7514"/>
                  </a:lnTo>
                  <a:lnTo>
                    <a:pt x="20872" y="6901"/>
                  </a:lnTo>
                  <a:lnTo>
                    <a:pt x="20619" y="6304"/>
                  </a:lnTo>
                  <a:lnTo>
                    <a:pt x="20333" y="5727"/>
                  </a:lnTo>
                  <a:lnTo>
                    <a:pt x="20013" y="5170"/>
                  </a:lnTo>
                  <a:lnTo>
                    <a:pt x="19662" y="4634"/>
                  </a:lnTo>
                  <a:lnTo>
                    <a:pt x="19281" y="4121"/>
                  </a:lnTo>
                  <a:lnTo>
                    <a:pt x="18871" y="3631"/>
                  </a:lnTo>
                  <a:lnTo>
                    <a:pt x="18433" y="3167"/>
                  </a:lnTo>
                  <a:lnTo>
                    <a:pt x="17969" y="2729"/>
                  </a:lnTo>
                  <a:lnTo>
                    <a:pt x="17479" y="2319"/>
                  </a:lnTo>
                  <a:lnTo>
                    <a:pt x="16966" y="1938"/>
                  </a:lnTo>
                  <a:lnTo>
                    <a:pt x="16430" y="1587"/>
                  </a:lnTo>
                  <a:lnTo>
                    <a:pt x="15873" y="1267"/>
                  </a:lnTo>
                  <a:lnTo>
                    <a:pt x="15296" y="981"/>
                  </a:lnTo>
                  <a:lnTo>
                    <a:pt x="14700" y="728"/>
                  </a:lnTo>
                  <a:lnTo>
                    <a:pt x="14086" y="511"/>
                  </a:lnTo>
                  <a:lnTo>
                    <a:pt x="13456" y="330"/>
                  </a:lnTo>
                  <a:lnTo>
                    <a:pt x="12811" y="188"/>
                  </a:lnTo>
                  <a:lnTo>
                    <a:pt x="12153" y="84"/>
                  </a:lnTo>
                  <a:lnTo>
                    <a:pt x="11482" y="21"/>
                  </a:lnTo>
                  <a:lnTo>
                    <a:pt x="10800" y="0"/>
                  </a:lnTo>
                  <a:close/>
                </a:path>
              </a:pathLst>
            </a:custGeom>
            <a:solidFill>
              <a:srgbClr val="FFA500"/>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pic>
          <p:nvPicPr>
            <p:cNvPr id="109" name="object 8" descr="object 8"/>
            <p:cNvPicPr>
              <a:picLocks noChangeAspect="1"/>
            </p:cNvPicPr>
            <p:nvPr/>
          </p:nvPicPr>
          <p:blipFill>
            <a:blip r:embed="rId4"/>
            <a:stretch>
              <a:fillRect/>
            </a:stretch>
          </p:blipFill>
          <p:spPr>
            <a:xfrm>
              <a:off x="246903" y="237398"/>
              <a:ext cx="3042096" cy="3042118"/>
            </a:xfrm>
            <a:prstGeom prst="rect">
              <a:avLst/>
            </a:prstGeom>
            <a:ln w="12700" cap="flat">
              <a:noFill/>
              <a:miter lim="400000"/>
            </a:ln>
            <a:effectLst/>
          </p:spPr>
        </p:pic>
        <p:sp>
          <p:nvSpPr>
            <p:cNvPr id="110" name="object 9"/>
            <p:cNvSpPr/>
            <p:nvPr/>
          </p:nvSpPr>
          <p:spPr>
            <a:xfrm>
              <a:off x="1398784" y="4679557"/>
              <a:ext cx="1893410" cy="18934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474" y="291"/>
                  </a:lnTo>
                  <a:lnTo>
                    <a:pt x="21310" y="676"/>
                  </a:lnTo>
                  <a:lnTo>
                    <a:pt x="21141" y="1058"/>
                  </a:lnTo>
                  <a:lnTo>
                    <a:pt x="20748" y="1937"/>
                  </a:lnTo>
                  <a:lnTo>
                    <a:pt x="19877" y="3682"/>
                  </a:lnTo>
                  <a:lnTo>
                    <a:pt x="18981" y="5275"/>
                  </a:lnTo>
                  <a:lnTo>
                    <a:pt x="18731" y="5691"/>
                  </a:lnTo>
                  <a:lnTo>
                    <a:pt x="18018" y="6811"/>
                  </a:lnTo>
                  <a:lnTo>
                    <a:pt x="17899" y="6994"/>
                  </a:lnTo>
                  <a:lnTo>
                    <a:pt x="17844" y="7081"/>
                  </a:lnTo>
                  <a:lnTo>
                    <a:pt x="16857" y="8486"/>
                  </a:lnTo>
                  <a:lnTo>
                    <a:pt x="16563" y="8880"/>
                  </a:lnTo>
                  <a:lnTo>
                    <a:pt x="15668" y="10023"/>
                  </a:lnTo>
                  <a:lnTo>
                    <a:pt x="15353" y="10404"/>
                  </a:lnTo>
                  <a:lnTo>
                    <a:pt x="14679" y="11179"/>
                  </a:lnTo>
                  <a:lnTo>
                    <a:pt x="14309" y="11606"/>
                  </a:lnTo>
                  <a:lnTo>
                    <a:pt x="13993" y="11950"/>
                  </a:lnTo>
                  <a:lnTo>
                    <a:pt x="13674" y="12290"/>
                  </a:lnTo>
                  <a:lnTo>
                    <a:pt x="13350" y="12627"/>
                  </a:lnTo>
                  <a:lnTo>
                    <a:pt x="12938" y="13042"/>
                  </a:lnTo>
                  <a:lnTo>
                    <a:pt x="12611" y="13364"/>
                  </a:lnTo>
                  <a:lnTo>
                    <a:pt x="12280" y="13683"/>
                  </a:lnTo>
                  <a:lnTo>
                    <a:pt x="11946" y="13998"/>
                  </a:lnTo>
                  <a:lnTo>
                    <a:pt x="11608" y="14308"/>
                  </a:lnTo>
                  <a:lnTo>
                    <a:pt x="11094" y="14753"/>
                  </a:lnTo>
                  <a:lnTo>
                    <a:pt x="10631" y="15158"/>
                  </a:lnTo>
                  <a:lnTo>
                    <a:pt x="10147" y="15569"/>
                  </a:lnTo>
                  <a:lnTo>
                    <a:pt x="9095" y="16396"/>
                  </a:lnTo>
                  <a:lnTo>
                    <a:pt x="8653" y="16735"/>
                  </a:lnTo>
                  <a:lnTo>
                    <a:pt x="7527" y="17536"/>
                  </a:lnTo>
                  <a:lnTo>
                    <a:pt x="7087" y="17840"/>
                  </a:lnTo>
                  <a:lnTo>
                    <a:pt x="5910" y="18594"/>
                  </a:lnTo>
                  <a:lnTo>
                    <a:pt x="5454" y="18875"/>
                  </a:lnTo>
                  <a:lnTo>
                    <a:pt x="4244" y="19569"/>
                  </a:lnTo>
                  <a:lnTo>
                    <a:pt x="3783" y="19823"/>
                  </a:lnTo>
                  <a:lnTo>
                    <a:pt x="2530" y="20462"/>
                  </a:lnTo>
                  <a:lnTo>
                    <a:pt x="2061" y="20690"/>
                  </a:lnTo>
                  <a:lnTo>
                    <a:pt x="1657" y="20876"/>
                  </a:lnTo>
                  <a:lnTo>
                    <a:pt x="768" y="21270"/>
                  </a:lnTo>
                  <a:lnTo>
                    <a:pt x="221" y="21504"/>
                  </a:lnTo>
                  <a:lnTo>
                    <a:pt x="0" y="21600"/>
                  </a:lnTo>
                  <a:lnTo>
                    <a:pt x="21600" y="21600"/>
                  </a:lnTo>
                  <a:lnTo>
                    <a:pt x="21600" y="0"/>
                  </a:lnTo>
                  <a:close/>
                </a:path>
              </a:pathLst>
            </a:custGeom>
            <a:solidFill>
              <a:srgbClr val="AD6DE0"/>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pic>
          <p:nvPicPr>
            <p:cNvPr id="111" name="object 10" descr="object 10"/>
            <p:cNvPicPr>
              <a:picLocks noChangeAspect="1"/>
            </p:cNvPicPr>
            <p:nvPr/>
          </p:nvPicPr>
          <p:blipFill>
            <a:blip r:embed="rId5"/>
            <a:stretch>
              <a:fillRect/>
            </a:stretch>
          </p:blipFill>
          <p:spPr>
            <a:xfrm>
              <a:off x="246861" y="3527749"/>
              <a:ext cx="3042149" cy="3042086"/>
            </a:xfrm>
            <a:prstGeom prst="rect">
              <a:avLst/>
            </a:prstGeom>
            <a:ln w="12700" cap="flat">
              <a:noFill/>
              <a:miter lim="400000"/>
            </a:ln>
            <a:effectLst/>
          </p:spPr>
        </p:pic>
        <p:pic>
          <p:nvPicPr>
            <p:cNvPr id="112" name="object 11" descr="object 11"/>
            <p:cNvPicPr>
              <a:picLocks noChangeAspect="1"/>
            </p:cNvPicPr>
            <p:nvPr/>
          </p:nvPicPr>
          <p:blipFill>
            <a:blip r:embed="rId6"/>
            <a:stretch>
              <a:fillRect/>
            </a:stretch>
          </p:blipFill>
          <p:spPr>
            <a:xfrm>
              <a:off x="3540761" y="4860923"/>
              <a:ext cx="3045227" cy="1709215"/>
            </a:xfrm>
            <a:prstGeom prst="rect">
              <a:avLst/>
            </a:prstGeom>
            <a:ln w="12700" cap="flat">
              <a:noFill/>
              <a:miter lim="400000"/>
            </a:ln>
            <a:effectLst/>
          </p:spPr>
        </p:pic>
        <p:pic>
          <p:nvPicPr>
            <p:cNvPr id="113" name="object 12" descr="object 12"/>
            <p:cNvPicPr>
              <a:picLocks noChangeAspect="1"/>
            </p:cNvPicPr>
            <p:nvPr/>
          </p:nvPicPr>
          <p:blipFill>
            <a:blip r:embed="rId7"/>
            <a:stretch>
              <a:fillRect/>
            </a:stretch>
          </p:blipFill>
          <p:spPr>
            <a:xfrm>
              <a:off x="0" y="0"/>
              <a:ext cx="6832934" cy="6819900"/>
            </a:xfrm>
            <a:prstGeom prst="rect">
              <a:avLst/>
            </a:prstGeom>
            <a:ln w="12700" cap="flat">
              <a:noFill/>
              <a:miter lim="400000"/>
            </a:ln>
            <a:effectLst/>
          </p:spPr>
        </p:pic>
      </p:grpSp>
      <p:pic>
        <p:nvPicPr>
          <p:cNvPr id="115" name="Image" descr="Image"/>
          <p:cNvPicPr>
            <a:picLocks noChangeAspect="1"/>
          </p:cNvPicPr>
          <p:nvPr/>
        </p:nvPicPr>
        <p:blipFill>
          <a:blip r:embed="rId8"/>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object 2"/>
          <p:cNvSpPr txBox="1"/>
          <p:nvPr/>
        </p:nvSpPr>
        <p:spPr>
          <a:xfrm>
            <a:off x="992505" y="1004092"/>
            <a:ext cx="10828171" cy="4924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spAutoFit/>
          </a:bodyPr>
          <a:lstStyle>
            <a:lvl1pPr indent="12700" algn="l">
              <a:spcBef>
                <a:spcPts val="100"/>
              </a:spcBef>
              <a:defRPr sz="2900" u="sng" spc="0">
                <a:solidFill>
                  <a:srgbClr val="1675D1"/>
                </a:solidFill>
                <a:latin typeface="DM Sans 9pt Regular Bold"/>
                <a:ea typeface="DM Sans 9pt Regular Bold"/>
                <a:cs typeface="DM Sans 9pt Regular Bold"/>
                <a:sym typeface="DM Sans 9pt Regular Bold"/>
              </a:defRPr>
            </a:lvl1pPr>
          </a:lstStyle>
          <a:p>
            <a:r>
              <a:rPr sz="3200" b="1">
                <a:latin typeface="DM Sans"/>
              </a:rPr>
              <a:t>What will be different about the new Share model?</a:t>
            </a:r>
            <a:endParaRPr lang="en-US" sz="3200" b="1">
              <a:latin typeface="DM Sans"/>
            </a:endParaRPr>
          </a:p>
        </p:txBody>
      </p:sp>
      <p:grpSp>
        <p:nvGrpSpPr>
          <p:cNvPr id="122" name="object 7"/>
          <p:cNvGrpSpPr/>
          <p:nvPr/>
        </p:nvGrpSpPr>
        <p:grpSpPr>
          <a:xfrm>
            <a:off x="12737893" y="2654368"/>
            <a:ext cx="5504473" cy="5504315"/>
            <a:chOff x="0" y="0"/>
            <a:chExt cx="5504471" cy="5504314"/>
          </a:xfrm>
        </p:grpSpPr>
        <p:sp>
          <p:nvSpPr>
            <p:cNvPr id="118" name="object 8"/>
            <p:cNvSpPr/>
            <p:nvPr/>
          </p:nvSpPr>
          <p:spPr>
            <a:xfrm>
              <a:off x="0" y="0"/>
              <a:ext cx="2752314" cy="49786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196" y="2"/>
                  </a:lnTo>
                  <a:lnTo>
                    <a:pt x="20794" y="7"/>
                  </a:lnTo>
                  <a:lnTo>
                    <a:pt x="20395" y="16"/>
                  </a:lnTo>
                  <a:lnTo>
                    <a:pt x="19998" y="29"/>
                  </a:lnTo>
                  <a:lnTo>
                    <a:pt x="19603" y="46"/>
                  </a:lnTo>
                  <a:lnTo>
                    <a:pt x="19211" y="66"/>
                  </a:lnTo>
                  <a:lnTo>
                    <a:pt x="18821" y="90"/>
                  </a:lnTo>
                  <a:lnTo>
                    <a:pt x="18434" y="117"/>
                  </a:lnTo>
                  <a:lnTo>
                    <a:pt x="18049" y="148"/>
                  </a:lnTo>
                  <a:lnTo>
                    <a:pt x="17666" y="182"/>
                  </a:lnTo>
                  <a:lnTo>
                    <a:pt x="17287" y="220"/>
                  </a:lnTo>
                  <a:lnTo>
                    <a:pt x="16910" y="262"/>
                  </a:lnTo>
                  <a:lnTo>
                    <a:pt x="16535" y="307"/>
                  </a:lnTo>
                  <a:lnTo>
                    <a:pt x="16163" y="356"/>
                  </a:lnTo>
                  <a:lnTo>
                    <a:pt x="15794" y="408"/>
                  </a:lnTo>
                  <a:lnTo>
                    <a:pt x="15428" y="464"/>
                  </a:lnTo>
                  <a:lnTo>
                    <a:pt x="15064" y="523"/>
                  </a:lnTo>
                  <a:lnTo>
                    <a:pt x="14704" y="586"/>
                  </a:lnTo>
                  <a:lnTo>
                    <a:pt x="14346" y="652"/>
                  </a:lnTo>
                  <a:lnTo>
                    <a:pt x="13991" y="722"/>
                  </a:lnTo>
                  <a:lnTo>
                    <a:pt x="13639" y="796"/>
                  </a:lnTo>
                  <a:lnTo>
                    <a:pt x="13290" y="872"/>
                  </a:lnTo>
                  <a:lnTo>
                    <a:pt x="12944" y="953"/>
                  </a:lnTo>
                  <a:lnTo>
                    <a:pt x="12601" y="1036"/>
                  </a:lnTo>
                  <a:lnTo>
                    <a:pt x="12261" y="1123"/>
                  </a:lnTo>
                  <a:lnTo>
                    <a:pt x="11924" y="1214"/>
                  </a:lnTo>
                  <a:lnTo>
                    <a:pt x="11590" y="1308"/>
                  </a:lnTo>
                  <a:lnTo>
                    <a:pt x="11260" y="1405"/>
                  </a:lnTo>
                  <a:lnTo>
                    <a:pt x="10932" y="1506"/>
                  </a:lnTo>
                  <a:lnTo>
                    <a:pt x="10608" y="1610"/>
                  </a:lnTo>
                  <a:lnTo>
                    <a:pt x="10287" y="1718"/>
                  </a:lnTo>
                  <a:lnTo>
                    <a:pt x="9970" y="1829"/>
                  </a:lnTo>
                  <a:lnTo>
                    <a:pt x="9656" y="1943"/>
                  </a:lnTo>
                  <a:lnTo>
                    <a:pt x="9345" y="2061"/>
                  </a:lnTo>
                  <a:lnTo>
                    <a:pt x="9037" y="2182"/>
                  </a:lnTo>
                  <a:lnTo>
                    <a:pt x="8733" y="2306"/>
                  </a:lnTo>
                  <a:lnTo>
                    <a:pt x="8433" y="2434"/>
                  </a:lnTo>
                  <a:lnTo>
                    <a:pt x="8136" y="2565"/>
                  </a:lnTo>
                  <a:lnTo>
                    <a:pt x="7843" y="2700"/>
                  </a:lnTo>
                  <a:lnTo>
                    <a:pt x="7553" y="2837"/>
                  </a:lnTo>
                  <a:lnTo>
                    <a:pt x="7266" y="2978"/>
                  </a:lnTo>
                  <a:lnTo>
                    <a:pt x="6984" y="3122"/>
                  </a:lnTo>
                  <a:lnTo>
                    <a:pt x="6705" y="3270"/>
                  </a:lnTo>
                  <a:lnTo>
                    <a:pt x="6430" y="3420"/>
                  </a:lnTo>
                  <a:lnTo>
                    <a:pt x="6158" y="3574"/>
                  </a:lnTo>
                  <a:lnTo>
                    <a:pt x="5891" y="3732"/>
                  </a:lnTo>
                  <a:lnTo>
                    <a:pt x="5627" y="3892"/>
                  </a:lnTo>
                  <a:lnTo>
                    <a:pt x="5367" y="4056"/>
                  </a:lnTo>
                  <a:lnTo>
                    <a:pt x="5111" y="4223"/>
                  </a:lnTo>
                  <a:lnTo>
                    <a:pt x="4859" y="4393"/>
                  </a:lnTo>
                  <a:lnTo>
                    <a:pt x="4611" y="4566"/>
                  </a:lnTo>
                  <a:lnTo>
                    <a:pt x="4366" y="4742"/>
                  </a:lnTo>
                  <a:lnTo>
                    <a:pt x="4126" y="4922"/>
                  </a:lnTo>
                  <a:lnTo>
                    <a:pt x="3906" y="5093"/>
                  </a:lnTo>
                  <a:lnTo>
                    <a:pt x="3691" y="5265"/>
                  </a:lnTo>
                  <a:lnTo>
                    <a:pt x="3483" y="5439"/>
                  </a:lnTo>
                  <a:lnTo>
                    <a:pt x="3281" y="5614"/>
                  </a:lnTo>
                  <a:lnTo>
                    <a:pt x="3085" y="5790"/>
                  </a:lnTo>
                  <a:lnTo>
                    <a:pt x="2895" y="5968"/>
                  </a:lnTo>
                  <a:lnTo>
                    <a:pt x="2711" y="6147"/>
                  </a:lnTo>
                  <a:lnTo>
                    <a:pt x="2534" y="6327"/>
                  </a:lnTo>
                  <a:lnTo>
                    <a:pt x="2363" y="6508"/>
                  </a:lnTo>
                  <a:lnTo>
                    <a:pt x="2197" y="6690"/>
                  </a:lnTo>
                  <a:lnTo>
                    <a:pt x="2038" y="6873"/>
                  </a:lnTo>
                  <a:lnTo>
                    <a:pt x="1885" y="7057"/>
                  </a:lnTo>
                  <a:lnTo>
                    <a:pt x="1738" y="7243"/>
                  </a:lnTo>
                  <a:lnTo>
                    <a:pt x="1597" y="7429"/>
                  </a:lnTo>
                  <a:lnTo>
                    <a:pt x="1462" y="7615"/>
                  </a:lnTo>
                  <a:lnTo>
                    <a:pt x="1333" y="7803"/>
                  </a:lnTo>
                  <a:lnTo>
                    <a:pt x="1210" y="7992"/>
                  </a:lnTo>
                  <a:lnTo>
                    <a:pt x="1093" y="8181"/>
                  </a:lnTo>
                  <a:lnTo>
                    <a:pt x="983" y="8371"/>
                  </a:lnTo>
                  <a:lnTo>
                    <a:pt x="878" y="8562"/>
                  </a:lnTo>
                  <a:lnTo>
                    <a:pt x="779" y="8753"/>
                  </a:lnTo>
                  <a:lnTo>
                    <a:pt x="686" y="8945"/>
                  </a:lnTo>
                  <a:lnTo>
                    <a:pt x="599" y="9137"/>
                  </a:lnTo>
                  <a:lnTo>
                    <a:pt x="518" y="9330"/>
                  </a:lnTo>
                  <a:lnTo>
                    <a:pt x="443" y="9523"/>
                  </a:lnTo>
                  <a:lnTo>
                    <a:pt x="374" y="9717"/>
                  </a:lnTo>
                  <a:lnTo>
                    <a:pt x="310" y="9911"/>
                  </a:lnTo>
                  <a:lnTo>
                    <a:pt x="253" y="10106"/>
                  </a:lnTo>
                  <a:lnTo>
                    <a:pt x="202" y="10300"/>
                  </a:lnTo>
                  <a:lnTo>
                    <a:pt x="156" y="10495"/>
                  </a:lnTo>
                  <a:lnTo>
                    <a:pt x="116" y="10690"/>
                  </a:lnTo>
                  <a:lnTo>
                    <a:pt x="82" y="10886"/>
                  </a:lnTo>
                  <a:lnTo>
                    <a:pt x="54" y="11081"/>
                  </a:lnTo>
                  <a:lnTo>
                    <a:pt x="32" y="11277"/>
                  </a:lnTo>
                  <a:lnTo>
                    <a:pt x="15" y="11473"/>
                  </a:lnTo>
                  <a:lnTo>
                    <a:pt x="5" y="11668"/>
                  </a:lnTo>
                  <a:lnTo>
                    <a:pt x="0" y="11864"/>
                  </a:lnTo>
                  <a:lnTo>
                    <a:pt x="1" y="12059"/>
                  </a:lnTo>
                  <a:lnTo>
                    <a:pt x="8" y="12255"/>
                  </a:lnTo>
                  <a:lnTo>
                    <a:pt x="20" y="12450"/>
                  </a:lnTo>
                  <a:lnTo>
                    <a:pt x="38" y="12645"/>
                  </a:lnTo>
                  <a:lnTo>
                    <a:pt x="62" y="12839"/>
                  </a:lnTo>
                  <a:lnTo>
                    <a:pt x="92" y="13034"/>
                  </a:lnTo>
                  <a:lnTo>
                    <a:pt x="127" y="13228"/>
                  </a:lnTo>
                  <a:lnTo>
                    <a:pt x="168" y="13422"/>
                  </a:lnTo>
                  <a:lnTo>
                    <a:pt x="215" y="13615"/>
                  </a:lnTo>
                  <a:lnTo>
                    <a:pt x="267" y="13808"/>
                  </a:lnTo>
                  <a:lnTo>
                    <a:pt x="325" y="14000"/>
                  </a:lnTo>
                  <a:lnTo>
                    <a:pt x="389" y="14192"/>
                  </a:lnTo>
                  <a:lnTo>
                    <a:pt x="458" y="14384"/>
                  </a:lnTo>
                  <a:lnTo>
                    <a:pt x="533" y="14574"/>
                  </a:lnTo>
                  <a:lnTo>
                    <a:pt x="614" y="14764"/>
                  </a:lnTo>
                  <a:lnTo>
                    <a:pt x="700" y="14954"/>
                  </a:lnTo>
                  <a:lnTo>
                    <a:pt x="791" y="15142"/>
                  </a:lnTo>
                  <a:lnTo>
                    <a:pt x="889" y="15330"/>
                  </a:lnTo>
                  <a:lnTo>
                    <a:pt x="992" y="15517"/>
                  </a:lnTo>
                  <a:lnTo>
                    <a:pt x="1100" y="15703"/>
                  </a:lnTo>
                  <a:lnTo>
                    <a:pt x="1214" y="15888"/>
                  </a:lnTo>
                  <a:lnTo>
                    <a:pt x="1333" y="16072"/>
                  </a:lnTo>
                  <a:lnTo>
                    <a:pt x="1458" y="16255"/>
                  </a:lnTo>
                  <a:lnTo>
                    <a:pt x="1589" y="16438"/>
                  </a:lnTo>
                  <a:lnTo>
                    <a:pt x="1725" y="16619"/>
                  </a:lnTo>
                  <a:lnTo>
                    <a:pt x="1866" y="16799"/>
                  </a:lnTo>
                  <a:lnTo>
                    <a:pt x="2013" y="16978"/>
                  </a:lnTo>
                  <a:lnTo>
                    <a:pt x="2166" y="17155"/>
                  </a:lnTo>
                  <a:lnTo>
                    <a:pt x="2323" y="17332"/>
                  </a:lnTo>
                  <a:lnTo>
                    <a:pt x="2487" y="17507"/>
                  </a:lnTo>
                  <a:lnTo>
                    <a:pt x="2655" y="17681"/>
                  </a:lnTo>
                  <a:lnTo>
                    <a:pt x="2829" y="17853"/>
                  </a:lnTo>
                  <a:lnTo>
                    <a:pt x="3009" y="18024"/>
                  </a:lnTo>
                  <a:lnTo>
                    <a:pt x="3194" y="18194"/>
                  </a:lnTo>
                  <a:lnTo>
                    <a:pt x="3384" y="18362"/>
                  </a:lnTo>
                  <a:lnTo>
                    <a:pt x="3580" y="18528"/>
                  </a:lnTo>
                  <a:lnTo>
                    <a:pt x="3781" y="18693"/>
                  </a:lnTo>
                  <a:lnTo>
                    <a:pt x="3987" y="18857"/>
                  </a:lnTo>
                  <a:lnTo>
                    <a:pt x="4198" y="19018"/>
                  </a:lnTo>
                  <a:lnTo>
                    <a:pt x="4415" y="19179"/>
                  </a:lnTo>
                  <a:lnTo>
                    <a:pt x="4638" y="19337"/>
                  </a:lnTo>
                  <a:lnTo>
                    <a:pt x="4865" y="19493"/>
                  </a:lnTo>
                  <a:lnTo>
                    <a:pt x="5098" y="19648"/>
                  </a:lnTo>
                  <a:lnTo>
                    <a:pt x="5336" y="19801"/>
                  </a:lnTo>
                  <a:lnTo>
                    <a:pt x="5579" y="19952"/>
                  </a:lnTo>
                  <a:lnTo>
                    <a:pt x="5828" y="20101"/>
                  </a:lnTo>
                  <a:lnTo>
                    <a:pt x="6082" y="20248"/>
                  </a:lnTo>
                  <a:lnTo>
                    <a:pt x="6341" y="20393"/>
                  </a:lnTo>
                  <a:lnTo>
                    <a:pt x="6605" y="20536"/>
                  </a:lnTo>
                  <a:lnTo>
                    <a:pt x="6874" y="20677"/>
                  </a:lnTo>
                  <a:lnTo>
                    <a:pt x="7149" y="20815"/>
                  </a:lnTo>
                  <a:lnTo>
                    <a:pt x="7429" y="20952"/>
                  </a:lnTo>
                  <a:lnTo>
                    <a:pt x="7713" y="21086"/>
                  </a:lnTo>
                  <a:lnTo>
                    <a:pt x="8004" y="21218"/>
                  </a:lnTo>
                  <a:lnTo>
                    <a:pt x="8299" y="21348"/>
                  </a:lnTo>
                  <a:lnTo>
                    <a:pt x="8599" y="21475"/>
                  </a:lnTo>
                  <a:lnTo>
                    <a:pt x="8905" y="21600"/>
                  </a:lnTo>
                  <a:lnTo>
                    <a:pt x="21600" y="11940"/>
                  </a:lnTo>
                  <a:lnTo>
                    <a:pt x="21600" y="0"/>
                  </a:lnTo>
                  <a:close/>
                </a:path>
              </a:pathLst>
            </a:custGeom>
            <a:solidFill>
              <a:srgbClr val="A56DD8"/>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sp>
          <p:nvSpPr>
            <p:cNvPr id="119" name="object 9"/>
            <p:cNvSpPr/>
            <p:nvPr/>
          </p:nvSpPr>
          <p:spPr>
            <a:xfrm>
              <a:off x="0" y="0"/>
              <a:ext cx="2752314" cy="4978698"/>
            </a:xfrm>
            <a:custGeom>
              <a:avLst/>
              <a:gdLst/>
              <a:ahLst/>
              <a:cxnLst>
                <a:cxn ang="0">
                  <a:pos x="wd2" y="hd2"/>
                </a:cxn>
                <a:cxn ang="5400000">
                  <a:pos x="wd2" y="hd2"/>
                </a:cxn>
                <a:cxn ang="10800000">
                  <a:pos x="wd2" y="hd2"/>
                </a:cxn>
                <a:cxn ang="16200000">
                  <a:pos x="wd2" y="hd2"/>
                </a:cxn>
              </a:cxnLst>
              <a:rect l="0" t="0" r="r" b="b"/>
              <a:pathLst>
                <a:path w="21600" h="21600" extrusionOk="0">
                  <a:moveTo>
                    <a:pt x="21600" y="11940"/>
                  </a:moveTo>
                  <a:lnTo>
                    <a:pt x="8905" y="21600"/>
                  </a:lnTo>
                  <a:lnTo>
                    <a:pt x="8599" y="21475"/>
                  </a:lnTo>
                  <a:lnTo>
                    <a:pt x="8299" y="21348"/>
                  </a:lnTo>
                  <a:lnTo>
                    <a:pt x="8004" y="21218"/>
                  </a:lnTo>
                  <a:lnTo>
                    <a:pt x="7713" y="21086"/>
                  </a:lnTo>
                  <a:lnTo>
                    <a:pt x="7429" y="20952"/>
                  </a:lnTo>
                  <a:lnTo>
                    <a:pt x="7149" y="20815"/>
                  </a:lnTo>
                  <a:lnTo>
                    <a:pt x="6874" y="20677"/>
                  </a:lnTo>
                  <a:lnTo>
                    <a:pt x="6605" y="20536"/>
                  </a:lnTo>
                  <a:lnTo>
                    <a:pt x="6341" y="20393"/>
                  </a:lnTo>
                  <a:lnTo>
                    <a:pt x="6082" y="20248"/>
                  </a:lnTo>
                  <a:lnTo>
                    <a:pt x="5828" y="20101"/>
                  </a:lnTo>
                  <a:lnTo>
                    <a:pt x="5579" y="19952"/>
                  </a:lnTo>
                  <a:lnTo>
                    <a:pt x="5336" y="19801"/>
                  </a:lnTo>
                  <a:lnTo>
                    <a:pt x="5098" y="19648"/>
                  </a:lnTo>
                  <a:lnTo>
                    <a:pt x="4865" y="19493"/>
                  </a:lnTo>
                  <a:lnTo>
                    <a:pt x="4638" y="19337"/>
                  </a:lnTo>
                  <a:lnTo>
                    <a:pt x="4415" y="19179"/>
                  </a:lnTo>
                  <a:lnTo>
                    <a:pt x="4198" y="19018"/>
                  </a:lnTo>
                  <a:lnTo>
                    <a:pt x="3987" y="18857"/>
                  </a:lnTo>
                  <a:lnTo>
                    <a:pt x="3781" y="18693"/>
                  </a:lnTo>
                  <a:lnTo>
                    <a:pt x="3580" y="18528"/>
                  </a:lnTo>
                  <a:lnTo>
                    <a:pt x="3384" y="18362"/>
                  </a:lnTo>
                  <a:lnTo>
                    <a:pt x="3194" y="18194"/>
                  </a:lnTo>
                  <a:lnTo>
                    <a:pt x="3009" y="18024"/>
                  </a:lnTo>
                  <a:lnTo>
                    <a:pt x="2829" y="17853"/>
                  </a:lnTo>
                  <a:lnTo>
                    <a:pt x="2655" y="17681"/>
                  </a:lnTo>
                  <a:lnTo>
                    <a:pt x="2487" y="17507"/>
                  </a:lnTo>
                  <a:lnTo>
                    <a:pt x="2323" y="17332"/>
                  </a:lnTo>
                  <a:lnTo>
                    <a:pt x="2166" y="17155"/>
                  </a:lnTo>
                  <a:lnTo>
                    <a:pt x="2013" y="16978"/>
                  </a:lnTo>
                  <a:lnTo>
                    <a:pt x="1866" y="16799"/>
                  </a:lnTo>
                  <a:lnTo>
                    <a:pt x="1725" y="16619"/>
                  </a:lnTo>
                  <a:lnTo>
                    <a:pt x="1589" y="16438"/>
                  </a:lnTo>
                  <a:lnTo>
                    <a:pt x="1458" y="16255"/>
                  </a:lnTo>
                  <a:lnTo>
                    <a:pt x="1333" y="16072"/>
                  </a:lnTo>
                  <a:lnTo>
                    <a:pt x="1214" y="15888"/>
                  </a:lnTo>
                  <a:lnTo>
                    <a:pt x="1100" y="15703"/>
                  </a:lnTo>
                  <a:lnTo>
                    <a:pt x="992" y="15517"/>
                  </a:lnTo>
                  <a:lnTo>
                    <a:pt x="889" y="15330"/>
                  </a:lnTo>
                  <a:lnTo>
                    <a:pt x="791" y="15142"/>
                  </a:lnTo>
                  <a:lnTo>
                    <a:pt x="700" y="14954"/>
                  </a:lnTo>
                  <a:lnTo>
                    <a:pt x="614" y="14764"/>
                  </a:lnTo>
                  <a:lnTo>
                    <a:pt x="533" y="14574"/>
                  </a:lnTo>
                  <a:lnTo>
                    <a:pt x="458" y="14384"/>
                  </a:lnTo>
                  <a:lnTo>
                    <a:pt x="389" y="14192"/>
                  </a:lnTo>
                  <a:lnTo>
                    <a:pt x="325" y="14000"/>
                  </a:lnTo>
                  <a:lnTo>
                    <a:pt x="267" y="13808"/>
                  </a:lnTo>
                  <a:lnTo>
                    <a:pt x="215" y="13615"/>
                  </a:lnTo>
                  <a:lnTo>
                    <a:pt x="168" y="13422"/>
                  </a:lnTo>
                  <a:lnTo>
                    <a:pt x="127" y="13228"/>
                  </a:lnTo>
                  <a:lnTo>
                    <a:pt x="92" y="13034"/>
                  </a:lnTo>
                  <a:lnTo>
                    <a:pt x="62" y="12839"/>
                  </a:lnTo>
                  <a:lnTo>
                    <a:pt x="38" y="12645"/>
                  </a:lnTo>
                  <a:lnTo>
                    <a:pt x="20" y="12450"/>
                  </a:lnTo>
                  <a:lnTo>
                    <a:pt x="8" y="12255"/>
                  </a:lnTo>
                  <a:lnTo>
                    <a:pt x="1" y="12059"/>
                  </a:lnTo>
                  <a:lnTo>
                    <a:pt x="0" y="11864"/>
                  </a:lnTo>
                  <a:lnTo>
                    <a:pt x="5" y="11668"/>
                  </a:lnTo>
                  <a:lnTo>
                    <a:pt x="15" y="11473"/>
                  </a:lnTo>
                  <a:lnTo>
                    <a:pt x="32" y="11277"/>
                  </a:lnTo>
                  <a:lnTo>
                    <a:pt x="54" y="11081"/>
                  </a:lnTo>
                  <a:lnTo>
                    <a:pt x="82" y="10886"/>
                  </a:lnTo>
                  <a:lnTo>
                    <a:pt x="116" y="10690"/>
                  </a:lnTo>
                  <a:lnTo>
                    <a:pt x="156" y="10495"/>
                  </a:lnTo>
                  <a:lnTo>
                    <a:pt x="202" y="10300"/>
                  </a:lnTo>
                  <a:lnTo>
                    <a:pt x="253" y="10106"/>
                  </a:lnTo>
                  <a:lnTo>
                    <a:pt x="310" y="9911"/>
                  </a:lnTo>
                  <a:lnTo>
                    <a:pt x="374" y="9717"/>
                  </a:lnTo>
                  <a:lnTo>
                    <a:pt x="443" y="9523"/>
                  </a:lnTo>
                  <a:lnTo>
                    <a:pt x="518" y="9330"/>
                  </a:lnTo>
                  <a:lnTo>
                    <a:pt x="599" y="9137"/>
                  </a:lnTo>
                  <a:lnTo>
                    <a:pt x="686" y="8945"/>
                  </a:lnTo>
                  <a:lnTo>
                    <a:pt x="779" y="8753"/>
                  </a:lnTo>
                  <a:lnTo>
                    <a:pt x="878" y="8562"/>
                  </a:lnTo>
                  <a:lnTo>
                    <a:pt x="983" y="8371"/>
                  </a:lnTo>
                  <a:lnTo>
                    <a:pt x="1093" y="8181"/>
                  </a:lnTo>
                  <a:lnTo>
                    <a:pt x="1210" y="7992"/>
                  </a:lnTo>
                  <a:lnTo>
                    <a:pt x="1333" y="7803"/>
                  </a:lnTo>
                  <a:lnTo>
                    <a:pt x="1462" y="7615"/>
                  </a:lnTo>
                  <a:lnTo>
                    <a:pt x="1597" y="7429"/>
                  </a:lnTo>
                  <a:lnTo>
                    <a:pt x="1738" y="7243"/>
                  </a:lnTo>
                  <a:lnTo>
                    <a:pt x="1885" y="7057"/>
                  </a:lnTo>
                  <a:lnTo>
                    <a:pt x="2038" y="6873"/>
                  </a:lnTo>
                  <a:lnTo>
                    <a:pt x="2197" y="6690"/>
                  </a:lnTo>
                  <a:lnTo>
                    <a:pt x="2363" y="6508"/>
                  </a:lnTo>
                  <a:lnTo>
                    <a:pt x="2534" y="6327"/>
                  </a:lnTo>
                  <a:lnTo>
                    <a:pt x="2711" y="6147"/>
                  </a:lnTo>
                  <a:lnTo>
                    <a:pt x="2895" y="5968"/>
                  </a:lnTo>
                  <a:lnTo>
                    <a:pt x="3085" y="5790"/>
                  </a:lnTo>
                  <a:lnTo>
                    <a:pt x="3281" y="5614"/>
                  </a:lnTo>
                  <a:lnTo>
                    <a:pt x="3483" y="5439"/>
                  </a:lnTo>
                  <a:lnTo>
                    <a:pt x="3691" y="5265"/>
                  </a:lnTo>
                  <a:lnTo>
                    <a:pt x="3906" y="5093"/>
                  </a:lnTo>
                  <a:lnTo>
                    <a:pt x="4126" y="4922"/>
                  </a:lnTo>
                  <a:lnTo>
                    <a:pt x="4366" y="4742"/>
                  </a:lnTo>
                  <a:lnTo>
                    <a:pt x="4611" y="4566"/>
                  </a:lnTo>
                  <a:lnTo>
                    <a:pt x="4859" y="4393"/>
                  </a:lnTo>
                  <a:lnTo>
                    <a:pt x="5111" y="4223"/>
                  </a:lnTo>
                  <a:lnTo>
                    <a:pt x="5367" y="4056"/>
                  </a:lnTo>
                  <a:lnTo>
                    <a:pt x="5627" y="3892"/>
                  </a:lnTo>
                  <a:lnTo>
                    <a:pt x="5891" y="3732"/>
                  </a:lnTo>
                  <a:lnTo>
                    <a:pt x="6158" y="3574"/>
                  </a:lnTo>
                  <a:lnTo>
                    <a:pt x="6430" y="3420"/>
                  </a:lnTo>
                  <a:lnTo>
                    <a:pt x="6705" y="3270"/>
                  </a:lnTo>
                  <a:lnTo>
                    <a:pt x="6984" y="3122"/>
                  </a:lnTo>
                  <a:lnTo>
                    <a:pt x="7266" y="2978"/>
                  </a:lnTo>
                  <a:lnTo>
                    <a:pt x="7553" y="2837"/>
                  </a:lnTo>
                  <a:lnTo>
                    <a:pt x="7843" y="2700"/>
                  </a:lnTo>
                  <a:lnTo>
                    <a:pt x="8136" y="2565"/>
                  </a:lnTo>
                  <a:lnTo>
                    <a:pt x="8433" y="2434"/>
                  </a:lnTo>
                  <a:lnTo>
                    <a:pt x="8733" y="2306"/>
                  </a:lnTo>
                  <a:lnTo>
                    <a:pt x="9037" y="2182"/>
                  </a:lnTo>
                  <a:lnTo>
                    <a:pt x="9345" y="2061"/>
                  </a:lnTo>
                  <a:lnTo>
                    <a:pt x="9656" y="1943"/>
                  </a:lnTo>
                  <a:lnTo>
                    <a:pt x="9970" y="1829"/>
                  </a:lnTo>
                  <a:lnTo>
                    <a:pt x="10287" y="1718"/>
                  </a:lnTo>
                  <a:lnTo>
                    <a:pt x="10608" y="1610"/>
                  </a:lnTo>
                  <a:lnTo>
                    <a:pt x="10932" y="1506"/>
                  </a:lnTo>
                  <a:lnTo>
                    <a:pt x="11260" y="1405"/>
                  </a:lnTo>
                  <a:lnTo>
                    <a:pt x="11590" y="1308"/>
                  </a:lnTo>
                  <a:lnTo>
                    <a:pt x="11924" y="1214"/>
                  </a:lnTo>
                  <a:lnTo>
                    <a:pt x="12261" y="1123"/>
                  </a:lnTo>
                  <a:lnTo>
                    <a:pt x="12601" y="1036"/>
                  </a:lnTo>
                  <a:lnTo>
                    <a:pt x="12944" y="953"/>
                  </a:lnTo>
                  <a:lnTo>
                    <a:pt x="13290" y="872"/>
                  </a:lnTo>
                  <a:lnTo>
                    <a:pt x="13639" y="796"/>
                  </a:lnTo>
                  <a:lnTo>
                    <a:pt x="13991" y="722"/>
                  </a:lnTo>
                  <a:lnTo>
                    <a:pt x="14346" y="652"/>
                  </a:lnTo>
                  <a:lnTo>
                    <a:pt x="14704" y="586"/>
                  </a:lnTo>
                  <a:lnTo>
                    <a:pt x="15064" y="523"/>
                  </a:lnTo>
                  <a:lnTo>
                    <a:pt x="15428" y="464"/>
                  </a:lnTo>
                  <a:lnTo>
                    <a:pt x="15794" y="408"/>
                  </a:lnTo>
                  <a:lnTo>
                    <a:pt x="16163" y="356"/>
                  </a:lnTo>
                  <a:lnTo>
                    <a:pt x="16535" y="307"/>
                  </a:lnTo>
                  <a:lnTo>
                    <a:pt x="16910" y="262"/>
                  </a:lnTo>
                  <a:lnTo>
                    <a:pt x="17287" y="220"/>
                  </a:lnTo>
                  <a:lnTo>
                    <a:pt x="17666" y="182"/>
                  </a:lnTo>
                  <a:lnTo>
                    <a:pt x="18049" y="148"/>
                  </a:lnTo>
                  <a:lnTo>
                    <a:pt x="18434" y="117"/>
                  </a:lnTo>
                  <a:lnTo>
                    <a:pt x="18821" y="90"/>
                  </a:lnTo>
                  <a:lnTo>
                    <a:pt x="19211" y="66"/>
                  </a:lnTo>
                  <a:lnTo>
                    <a:pt x="19603" y="46"/>
                  </a:lnTo>
                  <a:lnTo>
                    <a:pt x="19998" y="29"/>
                  </a:lnTo>
                  <a:lnTo>
                    <a:pt x="20395" y="16"/>
                  </a:lnTo>
                  <a:lnTo>
                    <a:pt x="20794" y="7"/>
                  </a:lnTo>
                  <a:lnTo>
                    <a:pt x="21196" y="2"/>
                  </a:lnTo>
                  <a:lnTo>
                    <a:pt x="21600" y="0"/>
                  </a:lnTo>
                  <a:lnTo>
                    <a:pt x="21600" y="11940"/>
                  </a:lnTo>
                  <a:close/>
                </a:path>
              </a:pathLst>
            </a:custGeom>
            <a:noFill/>
            <a:ln w="157063" cap="flat">
              <a:solidFill>
                <a:srgbClr val="FFFFFF"/>
              </a:solidFill>
              <a:prstDash val="solid"/>
              <a:round/>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sp>
          <p:nvSpPr>
            <p:cNvPr id="120" name="object 10"/>
            <p:cNvSpPr/>
            <p:nvPr/>
          </p:nvSpPr>
          <p:spPr>
            <a:xfrm>
              <a:off x="1134635" y="0"/>
              <a:ext cx="4369837" cy="5504315"/>
            </a:xfrm>
            <a:custGeom>
              <a:avLst/>
              <a:gdLst/>
              <a:ahLst/>
              <a:cxnLst>
                <a:cxn ang="0">
                  <a:pos x="wd2" y="hd2"/>
                </a:cxn>
                <a:cxn ang="5400000">
                  <a:pos x="wd2" y="hd2"/>
                </a:cxn>
                <a:cxn ang="10800000">
                  <a:pos x="wd2" y="hd2"/>
                </a:cxn>
                <a:cxn ang="16200000">
                  <a:pos x="wd2" y="hd2"/>
                </a:cxn>
              </a:cxnLst>
              <a:rect l="0" t="0" r="r" b="b"/>
              <a:pathLst>
                <a:path w="21600" h="21600" extrusionOk="0">
                  <a:moveTo>
                    <a:pt x="7996" y="0"/>
                  </a:moveTo>
                  <a:lnTo>
                    <a:pt x="7996" y="10800"/>
                  </a:lnTo>
                  <a:lnTo>
                    <a:pt x="0" y="19537"/>
                  </a:lnTo>
                  <a:lnTo>
                    <a:pt x="209" y="19656"/>
                  </a:lnTo>
                  <a:lnTo>
                    <a:pt x="418" y="19771"/>
                  </a:lnTo>
                  <a:lnTo>
                    <a:pt x="628" y="19882"/>
                  </a:lnTo>
                  <a:lnTo>
                    <a:pt x="839" y="19989"/>
                  </a:lnTo>
                  <a:lnTo>
                    <a:pt x="1051" y="20093"/>
                  </a:lnTo>
                  <a:lnTo>
                    <a:pt x="1263" y="20194"/>
                  </a:lnTo>
                  <a:lnTo>
                    <a:pt x="1477" y="20290"/>
                  </a:lnTo>
                  <a:lnTo>
                    <a:pt x="1691" y="20384"/>
                  </a:lnTo>
                  <a:lnTo>
                    <a:pt x="1906" y="20473"/>
                  </a:lnTo>
                  <a:lnTo>
                    <a:pt x="2123" y="20560"/>
                  </a:lnTo>
                  <a:lnTo>
                    <a:pt x="2340" y="20642"/>
                  </a:lnTo>
                  <a:lnTo>
                    <a:pt x="2559" y="20721"/>
                  </a:lnTo>
                  <a:lnTo>
                    <a:pt x="2779" y="20797"/>
                  </a:lnTo>
                  <a:lnTo>
                    <a:pt x="2999" y="20869"/>
                  </a:lnTo>
                  <a:lnTo>
                    <a:pt x="3222" y="20938"/>
                  </a:lnTo>
                  <a:lnTo>
                    <a:pt x="3445" y="21003"/>
                  </a:lnTo>
                  <a:lnTo>
                    <a:pt x="3670" y="21065"/>
                  </a:lnTo>
                  <a:lnTo>
                    <a:pt x="3896" y="21123"/>
                  </a:lnTo>
                  <a:lnTo>
                    <a:pt x="4124" y="21178"/>
                  </a:lnTo>
                  <a:lnTo>
                    <a:pt x="4353" y="21230"/>
                  </a:lnTo>
                  <a:lnTo>
                    <a:pt x="4583" y="21278"/>
                  </a:lnTo>
                  <a:lnTo>
                    <a:pt x="4816" y="21323"/>
                  </a:lnTo>
                  <a:lnTo>
                    <a:pt x="5049" y="21364"/>
                  </a:lnTo>
                  <a:lnTo>
                    <a:pt x="5285" y="21402"/>
                  </a:lnTo>
                  <a:lnTo>
                    <a:pt x="5522" y="21436"/>
                  </a:lnTo>
                  <a:lnTo>
                    <a:pt x="5761" y="21468"/>
                  </a:lnTo>
                  <a:lnTo>
                    <a:pt x="6001" y="21496"/>
                  </a:lnTo>
                  <a:lnTo>
                    <a:pt x="6244" y="21520"/>
                  </a:lnTo>
                  <a:lnTo>
                    <a:pt x="6488" y="21541"/>
                  </a:lnTo>
                  <a:lnTo>
                    <a:pt x="6735" y="21559"/>
                  </a:lnTo>
                  <a:lnTo>
                    <a:pt x="6983" y="21574"/>
                  </a:lnTo>
                  <a:lnTo>
                    <a:pt x="7233" y="21585"/>
                  </a:lnTo>
                  <a:lnTo>
                    <a:pt x="7485" y="21594"/>
                  </a:lnTo>
                  <a:lnTo>
                    <a:pt x="7740" y="21598"/>
                  </a:lnTo>
                  <a:lnTo>
                    <a:pt x="7996" y="21600"/>
                  </a:lnTo>
                  <a:lnTo>
                    <a:pt x="8235" y="21598"/>
                  </a:lnTo>
                  <a:lnTo>
                    <a:pt x="8474" y="21593"/>
                  </a:lnTo>
                  <a:lnTo>
                    <a:pt x="8711" y="21585"/>
                  </a:lnTo>
                  <a:lnTo>
                    <a:pt x="8947" y="21574"/>
                  </a:lnTo>
                  <a:lnTo>
                    <a:pt x="9182" y="21560"/>
                  </a:lnTo>
                  <a:lnTo>
                    <a:pt x="9416" y="21542"/>
                  </a:lnTo>
                  <a:lnTo>
                    <a:pt x="9649" y="21521"/>
                  </a:lnTo>
                  <a:lnTo>
                    <a:pt x="9881" y="21497"/>
                  </a:lnTo>
                  <a:lnTo>
                    <a:pt x="10111" y="21470"/>
                  </a:lnTo>
                  <a:lnTo>
                    <a:pt x="10340" y="21440"/>
                  </a:lnTo>
                  <a:lnTo>
                    <a:pt x="10568" y="21407"/>
                  </a:lnTo>
                  <a:lnTo>
                    <a:pt x="10794" y="21371"/>
                  </a:lnTo>
                  <a:lnTo>
                    <a:pt x="11019" y="21332"/>
                  </a:lnTo>
                  <a:lnTo>
                    <a:pt x="11243" y="21290"/>
                  </a:lnTo>
                  <a:lnTo>
                    <a:pt x="11465" y="21246"/>
                  </a:lnTo>
                  <a:lnTo>
                    <a:pt x="11686" y="21198"/>
                  </a:lnTo>
                  <a:lnTo>
                    <a:pt x="11905" y="21147"/>
                  </a:lnTo>
                  <a:lnTo>
                    <a:pt x="12123" y="21094"/>
                  </a:lnTo>
                  <a:lnTo>
                    <a:pt x="12339" y="21038"/>
                  </a:lnTo>
                  <a:lnTo>
                    <a:pt x="12554" y="20979"/>
                  </a:lnTo>
                  <a:lnTo>
                    <a:pt x="12767" y="20917"/>
                  </a:lnTo>
                  <a:lnTo>
                    <a:pt x="12978" y="20853"/>
                  </a:lnTo>
                  <a:lnTo>
                    <a:pt x="13187" y="20786"/>
                  </a:lnTo>
                  <a:lnTo>
                    <a:pt x="13395" y="20716"/>
                  </a:lnTo>
                  <a:lnTo>
                    <a:pt x="13601" y="20644"/>
                  </a:lnTo>
                  <a:lnTo>
                    <a:pt x="13805" y="20569"/>
                  </a:lnTo>
                  <a:lnTo>
                    <a:pt x="14008" y="20491"/>
                  </a:lnTo>
                  <a:lnTo>
                    <a:pt x="14208" y="20411"/>
                  </a:lnTo>
                  <a:lnTo>
                    <a:pt x="14407" y="20328"/>
                  </a:lnTo>
                  <a:lnTo>
                    <a:pt x="14603" y="20243"/>
                  </a:lnTo>
                  <a:lnTo>
                    <a:pt x="14798" y="20155"/>
                  </a:lnTo>
                  <a:lnTo>
                    <a:pt x="14990" y="20065"/>
                  </a:lnTo>
                  <a:lnTo>
                    <a:pt x="15181" y="19973"/>
                  </a:lnTo>
                  <a:lnTo>
                    <a:pt x="15370" y="19878"/>
                  </a:lnTo>
                  <a:lnTo>
                    <a:pt x="15556" y="19780"/>
                  </a:lnTo>
                  <a:lnTo>
                    <a:pt x="15740" y="19681"/>
                  </a:lnTo>
                  <a:lnTo>
                    <a:pt x="15922" y="19579"/>
                  </a:lnTo>
                  <a:lnTo>
                    <a:pt x="16102" y="19474"/>
                  </a:lnTo>
                  <a:lnTo>
                    <a:pt x="16280" y="19368"/>
                  </a:lnTo>
                  <a:lnTo>
                    <a:pt x="16455" y="19259"/>
                  </a:lnTo>
                  <a:lnTo>
                    <a:pt x="16628" y="19148"/>
                  </a:lnTo>
                  <a:lnTo>
                    <a:pt x="16799" y="19035"/>
                  </a:lnTo>
                  <a:lnTo>
                    <a:pt x="16967" y="18919"/>
                  </a:lnTo>
                  <a:lnTo>
                    <a:pt x="17133" y="18802"/>
                  </a:lnTo>
                  <a:lnTo>
                    <a:pt x="17296" y="18682"/>
                  </a:lnTo>
                  <a:lnTo>
                    <a:pt x="17457" y="18560"/>
                  </a:lnTo>
                  <a:lnTo>
                    <a:pt x="17616" y="18437"/>
                  </a:lnTo>
                  <a:lnTo>
                    <a:pt x="17771" y="18311"/>
                  </a:lnTo>
                  <a:lnTo>
                    <a:pt x="17925" y="18183"/>
                  </a:lnTo>
                  <a:lnTo>
                    <a:pt x="18075" y="18054"/>
                  </a:lnTo>
                  <a:lnTo>
                    <a:pt x="18223" y="17922"/>
                  </a:lnTo>
                  <a:lnTo>
                    <a:pt x="18369" y="17788"/>
                  </a:lnTo>
                  <a:lnTo>
                    <a:pt x="18511" y="17653"/>
                  </a:lnTo>
                  <a:lnTo>
                    <a:pt x="18651" y="17515"/>
                  </a:lnTo>
                  <a:lnTo>
                    <a:pt x="18788" y="17376"/>
                  </a:lnTo>
                  <a:lnTo>
                    <a:pt x="18922" y="17235"/>
                  </a:lnTo>
                  <a:lnTo>
                    <a:pt x="19054" y="17092"/>
                  </a:lnTo>
                  <a:lnTo>
                    <a:pt x="19182" y="16948"/>
                  </a:lnTo>
                  <a:lnTo>
                    <a:pt x="19308" y="16802"/>
                  </a:lnTo>
                  <a:lnTo>
                    <a:pt x="19430" y="16654"/>
                  </a:lnTo>
                  <a:lnTo>
                    <a:pt x="19550" y="16504"/>
                  </a:lnTo>
                  <a:lnTo>
                    <a:pt x="19667" y="16353"/>
                  </a:lnTo>
                  <a:lnTo>
                    <a:pt x="19780" y="16200"/>
                  </a:lnTo>
                  <a:lnTo>
                    <a:pt x="19891" y="16045"/>
                  </a:lnTo>
                  <a:lnTo>
                    <a:pt x="19998" y="15889"/>
                  </a:lnTo>
                  <a:lnTo>
                    <a:pt x="20102" y="15732"/>
                  </a:lnTo>
                  <a:lnTo>
                    <a:pt x="20203" y="15572"/>
                  </a:lnTo>
                  <a:lnTo>
                    <a:pt x="20301" y="15412"/>
                  </a:lnTo>
                  <a:lnTo>
                    <a:pt x="20395" y="15250"/>
                  </a:lnTo>
                  <a:lnTo>
                    <a:pt x="20487" y="15086"/>
                  </a:lnTo>
                  <a:lnTo>
                    <a:pt x="20574" y="14921"/>
                  </a:lnTo>
                  <a:lnTo>
                    <a:pt x="20659" y="14755"/>
                  </a:lnTo>
                  <a:lnTo>
                    <a:pt x="20740" y="14587"/>
                  </a:lnTo>
                  <a:lnTo>
                    <a:pt x="20818" y="14418"/>
                  </a:lnTo>
                  <a:lnTo>
                    <a:pt x="20892" y="14248"/>
                  </a:lnTo>
                  <a:lnTo>
                    <a:pt x="20963" y="14076"/>
                  </a:lnTo>
                  <a:lnTo>
                    <a:pt x="21030" y="13903"/>
                  </a:lnTo>
                  <a:lnTo>
                    <a:pt x="21094" y="13729"/>
                  </a:lnTo>
                  <a:lnTo>
                    <a:pt x="21154" y="13554"/>
                  </a:lnTo>
                  <a:lnTo>
                    <a:pt x="21210" y="13378"/>
                  </a:lnTo>
                  <a:lnTo>
                    <a:pt x="21263" y="13200"/>
                  </a:lnTo>
                  <a:lnTo>
                    <a:pt x="21312" y="13021"/>
                  </a:lnTo>
                  <a:lnTo>
                    <a:pt x="21357" y="12842"/>
                  </a:lnTo>
                  <a:lnTo>
                    <a:pt x="21399" y="12661"/>
                  </a:lnTo>
                  <a:lnTo>
                    <a:pt x="21437" y="12479"/>
                  </a:lnTo>
                  <a:lnTo>
                    <a:pt x="21471" y="12296"/>
                  </a:lnTo>
                  <a:lnTo>
                    <a:pt x="21501" y="12112"/>
                  </a:lnTo>
                  <a:lnTo>
                    <a:pt x="21527" y="11927"/>
                  </a:lnTo>
                  <a:lnTo>
                    <a:pt x="21549" y="11742"/>
                  </a:lnTo>
                  <a:lnTo>
                    <a:pt x="21567" y="11555"/>
                  </a:lnTo>
                  <a:lnTo>
                    <a:pt x="21582" y="11368"/>
                  </a:lnTo>
                  <a:lnTo>
                    <a:pt x="21592" y="11179"/>
                  </a:lnTo>
                  <a:lnTo>
                    <a:pt x="21598" y="10990"/>
                  </a:lnTo>
                  <a:lnTo>
                    <a:pt x="21600" y="10800"/>
                  </a:lnTo>
                  <a:lnTo>
                    <a:pt x="21598" y="10610"/>
                  </a:lnTo>
                  <a:lnTo>
                    <a:pt x="21592" y="10421"/>
                  </a:lnTo>
                  <a:lnTo>
                    <a:pt x="21582" y="10232"/>
                  </a:lnTo>
                  <a:lnTo>
                    <a:pt x="21567" y="10045"/>
                  </a:lnTo>
                  <a:lnTo>
                    <a:pt x="21549" y="9858"/>
                  </a:lnTo>
                  <a:lnTo>
                    <a:pt x="21527" y="9673"/>
                  </a:lnTo>
                  <a:lnTo>
                    <a:pt x="21501" y="9488"/>
                  </a:lnTo>
                  <a:lnTo>
                    <a:pt x="21471" y="9304"/>
                  </a:lnTo>
                  <a:lnTo>
                    <a:pt x="21437" y="9121"/>
                  </a:lnTo>
                  <a:lnTo>
                    <a:pt x="21399" y="8939"/>
                  </a:lnTo>
                  <a:lnTo>
                    <a:pt x="21357" y="8758"/>
                  </a:lnTo>
                  <a:lnTo>
                    <a:pt x="21312" y="8579"/>
                  </a:lnTo>
                  <a:lnTo>
                    <a:pt x="21263" y="8400"/>
                  </a:lnTo>
                  <a:lnTo>
                    <a:pt x="21210" y="8222"/>
                  </a:lnTo>
                  <a:lnTo>
                    <a:pt x="21154" y="8046"/>
                  </a:lnTo>
                  <a:lnTo>
                    <a:pt x="21094" y="7871"/>
                  </a:lnTo>
                  <a:lnTo>
                    <a:pt x="21030" y="7697"/>
                  </a:lnTo>
                  <a:lnTo>
                    <a:pt x="20963" y="7524"/>
                  </a:lnTo>
                  <a:lnTo>
                    <a:pt x="20892" y="7352"/>
                  </a:lnTo>
                  <a:lnTo>
                    <a:pt x="20818" y="7182"/>
                  </a:lnTo>
                  <a:lnTo>
                    <a:pt x="20740" y="7013"/>
                  </a:lnTo>
                  <a:lnTo>
                    <a:pt x="20659" y="6845"/>
                  </a:lnTo>
                  <a:lnTo>
                    <a:pt x="20574" y="6679"/>
                  </a:lnTo>
                  <a:lnTo>
                    <a:pt x="20487" y="6514"/>
                  </a:lnTo>
                  <a:lnTo>
                    <a:pt x="20395" y="6350"/>
                  </a:lnTo>
                  <a:lnTo>
                    <a:pt x="20301" y="6188"/>
                  </a:lnTo>
                  <a:lnTo>
                    <a:pt x="20203" y="6028"/>
                  </a:lnTo>
                  <a:lnTo>
                    <a:pt x="20102" y="5868"/>
                  </a:lnTo>
                  <a:lnTo>
                    <a:pt x="19998" y="5711"/>
                  </a:lnTo>
                  <a:lnTo>
                    <a:pt x="19891" y="5555"/>
                  </a:lnTo>
                  <a:lnTo>
                    <a:pt x="19780" y="5400"/>
                  </a:lnTo>
                  <a:lnTo>
                    <a:pt x="19667" y="5247"/>
                  </a:lnTo>
                  <a:lnTo>
                    <a:pt x="19550" y="5096"/>
                  </a:lnTo>
                  <a:lnTo>
                    <a:pt x="19430" y="4946"/>
                  </a:lnTo>
                  <a:lnTo>
                    <a:pt x="19308" y="4798"/>
                  </a:lnTo>
                  <a:lnTo>
                    <a:pt x="19182" y="4652"/>
                  </a:lnTo>
                  <a:lnTo>
                    <a:pt x="19054" y="4508"/>
                  </a:lnTo>
                  <a:lnTo>
                    <a:pt x="18922" y="4365"/>
                  </a:lnTo>
                  <a:lnTo>
                    <a:pt x="18788" y="4224"/>
                  </a:lnTo>
                  <a:lnTo>
                    <a:pt x="18651" y="4085"/>
                  </a:lnTo>
                  <a:lnTo>
                    <a:pt x="18511" y="3947"/>
                  </a:lnTo>
                  <a:lnTo>
                    <a:pt x="18369" y="3812"/>
                  </a:lnTo>
                  <a:lnTo>
                    <a:pt x="18223" y="3678"/>
                  </a:lnTo>
                  <a:lnTo>
                    <a:pt x="18075" y="3546"/>
                  </a:lnTo>
                  <a:lnTo>
                    <a:pt x="17925" y="3417"/>
                  </a:lnTo>
                  <a:lnTo>
                    <a:pt x="17771" y="3289"/>
                  </a:lnTo>
                  <a:lnTo>
                    <a:pt x="17616" y="3163"/>
                  </a:lnTo>
                  <a:lnTo>
                    <a:pt x="17457" y="3040"/>
                  </a:lnTo>
                  <a:lnTo>
                    <a:pt x="17296" y="2918"/>
                  </a:lnTo>
                  <a:lnTo>
                    <a:pt x="17133" y="2798"/>
                  </a:lnTo>
                  <a:lnTo>
                    <a:pt x="16967" y="2681"/>
                  </a:lnTo>
                  <a:lnTo>
                    <a:pt x="16799" y="2565"/>
                  </a:lnTo>
                  <a:lnTo>
                    <a:pt x="16628" y="2452"/>
                  </a:lnTo>
                  <a:lnTo>
                    <a:pt x="16455" y="2341"/>
                  </a:lnTo>
                  <a:lnTo>
                    <a:pt x="16280" y="2232"/>
                  </a:lnTo>
                  <a:lnTo>
                    <a:pt x="16102" y="2126"/>
                  </a:lnTo>
                  <a:lnTo>
                    <a:pt x="15922" y="2021"/>
                  </a:lnTo>
                  <a:lnTo>
                    <a:pt x="15740" y="1919"/>
                  </a:lnTo>
                  <a:lnTo>
                    <a:pt x="15556" y="1820"/>
                  </a:lnTo>
                  <a:lnTo>
                    <a:pt x="15370" y="1722"/>
                  </a:lnTo>
                  <a:lnTo>
                    <a:pt x="15181" y="1627"/>
                  </a:lnTo>
                  <a:lnTo>
                    <a:pt x="14990" y="1535"/>
                  </a:lnTo>
                  <a:lnTo>
                    <a:pt x="14798" y="1445"/>
                  </a:lnTo>
                  <a:lnTo>
                    <a:pt x="14603" y="1357"/>
                  </a:lnTo>
                  <a:lnTo>
                    <a:pt x="14407" y="1272"/>
                  </a:lnTo>
                  <a:lnTo>
                    <a:pt x="14208" y="1189"/>
                  </a:lnTo>
                  <a:lnTo>
                    <a:pt x="14008" y="1109"/>
                  </a:lnTo>
                  <a:lnTo>
                    <a:pt x="13805" y="1031"/>
                  </a:lnTo>
                  <a:lnTo>
                    <a:pt x="13601" y="956"/>
                  </a:lnTo>
                  <a:lnTo>
                    <a:pt x="13395" y="884"/>
                  </a:lnTo>
                  <a:lnTo>
                    <a:pt x="13187" y="814"/>
                  </a:lnTo>
                  <a:lnTo>
                    <a:pt x="12978" y="747"/>
                  </a:lnTo>
                  <a:lnTo>
                    <a:pt x="12767" y="683"/>
                  </a:lnTo>
                  <a:lnTo>
                    <a:pt x="12554" y="621"/>
                  </a:lnTo>
                  <a:lnTo>
                    <a:pt x="12339" y="562"/>
                  </a:lnTo>
                  <a:lnTo>
                    <a:pt x="12123" y="506"/>
                  </a:lnTo>
                  <a:lnTo>
                    <a:pt x="11905" y="453"/>
                  </a:lnTo>
                  <a:lnTo>
                    <a:pt x="11686" y="402"/>
                  </a:lnTo>
                  <a:lnTo>
                    <a:pt x="11465" y="354"/>
                  </a:lnTo>
                  <a:lnTo>
                    <a:pt x="11243" y="310"/>
                  </a:lnTo>
                  <a:lnTo>
                    <a:pt x="11019" y="268"/>
                  </a:lnTo>
                  <a:lnTo>
                    <a:pt x="10794" y="229"/>
                  </a:lnTo>
                  <a:lnTo>
                    <a:pt x="10568" y="193"/>
                  </a:lnTo>
                  <a:lnTo>
                    <a:pt x="10340" y="160"/>
                  </a:lnTo>
                  <a:lnTo>
                    <a:pt x="10111" y="130"/>
                  </a:lnTo>
                  <a:lnTo>
                    <a:pt x="9881" y="103"/>
                  </a:lnTo>
                  <a:lnTo>
                    <a:pt x="9649" y="79"/>
                  </a:lnTo>
                  <a:lnTo>
                    <a:pt x="9416" y="58"/>
                  </a:lnTo>
                  <a:lnTo>
                    <a:pt x="9182" y="40"/>
                  </a:lnTo>
                  <a:lnTo>
                    <a:pt x="8947" y="26"/>
                  </a:lnTo>
                  <a:lnTo>
                    <a:pt x="8711" y="15"/>
                  </a:lnTo>
                  <a:lnTo>
                    <a:pt x="8474" y="7"/>
                  </a:lnTo>
                  <a:lnTo>
                    <a:pt x="8235" y="2"/>
                  </a:lnTo>
                  <a:lnTo>
                    <a:pt x="7996" y="0"/>
                  </a:lnTo>
                  <a:close/>
                </a:path>
              </a:pathLst>
            </a:custGeom>
            <a:solidFill>
              <a:srgbClr val="009E44"/>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sp>
          <p:nvSpPr>
            <p:cNvPr id="121" name="object 11"/>
            <p:cNvSpPr/>
            <p:nvPr/>
          </p:nvSpPr>
          <p:spPr>
            <a:xfrm>
              <a:off x="1134635" y="0"/>
              <a:ext cx="4369837" cy="5504315"/>
            </a:xfrm>
            <a:custGeom>
              <a:avLst/>
              <a:gdLst/>
              <a:ahLst/>
              <a:cxnLst>
                <a:cxn ang="0">
                  <a:pos x="wd2" y="hd2"/>
                </a:cxn>
                <a:cxn ang="5400000">
                  <a:pos x="wd2" y="hd2"/>
                </a:cxn>
                <a:cxn ang="10800000">
                  <a:pos x="wd2" y="hd2"/>
                </a:cxn>
                <a:cxn ang="16200000">
                  <a:pos x="wd2" y="hd2"/>
                </a:cxn>
              </a:cxnLst>
              <a:rect l="0" t="0" r="r" b="b"/>
              <a:pathLst>
                <a:path w="21600" h="21600" extrusionOk="0">
                  <a:moveTo>
                    <a:pt x="7996" y="10800"/>
                  </a:moveTo>
                  <a:lnTo>
                    <a:pt x="7996" y="0"/>
                  </a:lnTo>
                  <a:lnTo>
                    <a:pt x="8235" y="2"/>
                  </a:lnTo>
                  <a:lnTo>
                    <a:pt x="8474" y="7"/>
                  </a:lnTo>
                  <a:lnTo>
                    <a:pt x="8711" y="15"/>
                  </a:lnTo>
                  <a:lnTo>
                    <a:pt x="8947" y="26"/>
                  </a:lnTo>
                  <a:lnTo>
                    <a:pt x="9182" y="40"/>
                  </a:lnTo>
                  <a:lnTo>
                    <a:pt x="9416" y="58"/>
                  </a:lnTo>
                  <a:lnTo>
                    <a:pt x="9649" y="79"/>
                  </a:lnTo>
                  <a:lnTo>
                    <a:pt x="9881" y="103"/>
                  </a:lnTo>
                  <a:lnTo>
                    <a:pt x="10111" y="130"/>
                  </a:lnTo>
                  <a:lnTo>
                    <a:pt x="10340" y="160"/>
                  </a:lnTo>
                  <a:lnTo>
                    <a:pt x="10568" y="193"/>
                  </a:lnTo>
                  <a:lnTo>
                    <a:pt x="10794" y="229"/>
                  </a:lnTo>
                  <a:lnTo>
                    <a:pt x="11019" y="268"/>
                  </a:lnTo>
                  <a:lnTo>
                    <a:pt x="11243" y="310"/>
                  </a:lnTo>
                  <a:lnTo>
                    <a:pt x="11465" y="354"/>
                  </a:lnTo>
                  <a:lnTo>
                    <a:pt x="11686" y="402"/>
                  </a:lnTo>
                  <a:lnTo>
                    <a:pt x="11905" y="453"/>
                  </a:lnTo>
                  <a:lnTo>
                    <a:pt x="12123" y="506"/>
                  </a:lnTo>
                  <a:lnTo>
                    <a:pt x="12339" y="562"/>
                  </a:lnTo>
                  <a:lnTo>
                    <a:pt x="12554" y="621"/>
                  </a:lnTo>
                  <a:lnTo>
                    <a:pt x="12767" y="683"/>
                  </a:lnTo>
                  <a:lnTo>
                    <a:pt x="12978" y="747"/>
                  </a:lnTo>
                  <a:lnTo>
                    <a:pt x="13187" y="814"/>
                  </a:lnTo>
                  <a:lnTo>
                    <a:pt x="13395" y="884"/>
                  </a:lnTo>
                  <a:lnTo>
                    <a:pt x="13601" y="956"/>
                  </a:lnTo>
                  <a:lnTo>
                    <a:pt x="13805" y="1031"/>
                  </a:lnTo>
                  <a:lnTo>
                    <a:pt x="14008" y="1109"/>
                  </a:lnTo>
                  <a:lnTo>
                    <a:pt x="14208" y="1189"/>
                  </a:lnTo>
                  <a:lnTo>
                    <a:pt x="14407" y="1272"/>
                  </a:lnTo>
                  <a:lnTo>
                    <a:pt x="14603" y="1357"/>
                  </a:lnTo>
                  <a:lnTo>
                    <a:pt x="14798" y="1445"/>
                  </a:lnTo>
                  <a:lnTo>
                    <a:pt x="14990" y="1535"/>
                  </a:lnTo>
                  <a:lnTo>
                    <a:pt x="15181" y="1627"/>
                  </a:lnTo>
                  <a:lnTo>
                    <a:pt x="15370" y="1722"/>
                  </a:lnTo>
                  <a:lnTo>
                    <a:pt x="15556" y="1820"/>
                  </a:lnTo>
                  <a:lnTo>
                    <a:pt x="15740" y="1919"/>
                  </a:lnTo>
                  <a:lnTo>
                    <a:pt x="15922" y="2021"/>
                  </a:lnTo>
                  <a:lnTo>
                    <a:pt x="16102" y="2126"/>
                  </a:lnTo>
                  <a:lnTo>
                    <a:pt x="16280" y="2232"/>
                  </a:lnTo>
                  <a:lnTo>
                    <a:pt x="16455" y="2341"/>
                  </a:lnTo>
                  <a:lnTo>
                    <a:pt x="16628" y="2452"/>
                  </a:lnTo>
                  <a:lnTo>
                    <a:pt x="16799" y="2565"/>
                  </a:lnTo>
                  <a:lnTo>
                    <a:pt x="16967" y="2681"/>
                  </a:lnTo>
                  <a:lnTo>
                    <a:pt x="17133" y="2798"/>
                  </a:lnTo>
                  <a:lnTo>
                    <a:pt x="17296" y="2918"/>
                  </a:lnTo>
                  <a:lnTo>
                    <a:pt x="17457" y="3040"/>
                  </a:lnTo>
                  <a:lnTo>
                    <a:pt x="17616" y="3163"/>
                  </a:lnTo>
                  <a:lnTo>
                    <a:pt x="17771" y="3289"/>
                  </a:lnTo>
                  <a:lnTo>
                    <a:pt x="17925" y="3417"/>
                  </a:lnTo>
                  <a:lnTo>
                    <a:pt x="18075" y="3546"/>
                  </a:lnTo>
                  <a:lnTo>
                    <a:pt x="18223" y="3678"/>
                  </a:lnTo>
                  <a:lnTo>
                    <a:pt x="18369" y="3812"/>
                  </a:lnTo>
                  <a:lnTo>
                    <a:pt x="18511" y="3947"/>
                  </a:lnTo>
                  <a:lnTo>
                    <a:pt x="18651" y="4085"/>
                  </a:lnTo>
                  <a:lnTo>
                    <a:pt x="18788" y="4224"/>
                  </a:lnTo>
                  <a:lnTo>
                    <a:pt x="18922" y="4365"/>
                  </a:lnTo>
                  <a:lnTo>
                    <a:pt x="19054" y="4508"/>
                  </a:lnTo>
                  <a:lnTo>
                    <a:pt x="19182" y="4652"/>
                  </a:lnTo>
                  <a:lnTo>
                    <a:pt x="19308" y="4798"/>
                  </a:lnTo>
                  <a:lnTo>
                    <a:pt x="19430" y="4946"/>
                  </a:lnTo>
                  <a:lnTo>
                    <a:pt x="19550" y="5096"/>
                  </a:lnTo>
                  <a:lnTo>
                    <a:pt x="19667" y="5247"/>
                  </a:lnTo>
                  <a:lnTo>
                    <a:pt x="19780" y="5400"/>
                  </a:lnTo>
                  <a:lnTo>
                    <a:pt x="19891" y="5555"/>
                  </a:lnTo>
                  <a:lnTo>
                    <a:pt x="19998" y="5711"/>
                  </a:lnTo>
                  <a:lnTo>
                    <a:pt x="20102" y="5868"/>
                  </a:lnTo>
                  <a:lnTo>
                    <a:pt x="20203" y="6028"/>
                  </a:lnTo>
                  <a:lnTo>
                    <a:pt x="20301" y="6188"/>
                  </a:lnTo>
                  <a:lnTo>
                    <a:pt x="20395" y="6350"/>
                  </a:lnTo>
                  <a:lnTo>
                    <a:pt x="20487" y="6514"/>
                  </a:lnTo>
                  <a:lnTo>
                    <a:pt x="20574" y="6679"/>
                  </a:lnTo>
                  <a:lnTo>
                    <a:pt x="20659" y="6845"/>
                  </a:lnTo>
                  <a:lnTo>
                    <a:pt x="20740" y="7013"/>
                  </a:lnTo>
                  <a:lnTo>
                    <a:pt x="20818" y="7182"/>
                  </a:lnTo>
                  <a:lnTo>
                    <a:pt x="20892" y="7352"/>
                  </a:lnTo>
                  <a:lnTo>
                    <a:pt x="20963" y="7524"/>
                  </a:lnTo>
                  <a:lnTo>
                    <a:pt x="21030" y="7697"/>
                  </a:lnTo>
                  <a:lnTo>
                    <a:pt x="21094" y="7871"/>
                  </a:lnTo>
                  <a:lnTo>
                    <a:pt x="21154" y="8046"/>
                  </a:lnTo>
                  <a:lnTo>
                    <a:pt x="21210" y="8222"/>
                  </a:lnTo>
                  <a:lnTo>
                    <a:pt x="21263" y="8400"/>
                  </a:lnTo>
                  <a:lnTo>
                    <a:pt x="21312" y="8579"/>
                  </a:lnTo>
                  <a:lnTo>
                    <a:pt x="21357" y="8758"/>
                  </a:lnTo>
                  <a:lnTo>
                    <a:pt x="21399" y="8939"/>
                  </a:lnTo>
                  <a:lnTo>
                    <a:pt x="21437" y="9121"/>
                  </a:lnTo>
                  <a:lnTo>
                    <a:pt x="21471" y="9304"/>
                  </a:lnTo>
                  <a:lnTo>
                    <a:pt x="21501" y="9488"/>
                  </a:lnTo>
                  <a:lnTo>
                    <a:pt x="21527" y="9673"/>
                  </a:lnTo>
                  <a:lnTo>
                    <a:pt x="21549" y="9858"/>
                  </a:lnTo>
                  <a:lnTo>
                    <a:pt x="21567" y="10045"/>
                  </a:lnTo>
                  <a:lnTo>
                    <a:pt x="21582" y="10232"/>
                  </a:lnTo>
                  <a:lnTo>
                    <a:pt x="21592" y="10421"/>
                  </a:lnTo>
                  <a:lnTo>
                    <a:pt x="21598" y="10610"/>
                  </a:lnTo>
                  <a:lnTo>
                    <a:pt x="21600" y="10800"/>
                  </a:lnTo>
                  <a:lnTo>
                    <a:pt x="21598" y="10990"/>
                  </a:lnTo>
                  <a:lnTo>
                    <a:pt x="21592" y="11179"/>
                  </a:lnTo>
                  <a:lnTo>
                    <a:pt x="21582" y="11368"/>
                  </a:lnTo>
                  <a:lnTo>
                    <a:pt x="21567" y="11555"/>
                  </a:lnTo>
                  <a:lnTo>
                    <a:pt x="21549" y="11742"/>
                  </a:lnTo>
                  <a:lnTo>
                    <a:pt x="21527" y="11927"/>
                  </a:lnTo>
                  <a:lnTo>
                    <a:pt x="21501" y="12112"/>
                  </a:lnTo>
                  <a:lnTo>
                    <a:pt x="21471" y="12296"/>
                  </a:lnTo>
                  <a:lnTo>
                    <a:pt x="21437" y="12479"/>
                  </a:lnTo>
                  <a:lnTo>
                    <a:pt x="21399" y="12661"/>
                  </a:lnTo>
                  <a:lnTo>
                    <a:pt x="21357" y="12842"/>
                  </a:lnTo>
                  <a:lnTo>
                    <a:pt x="21312" y="13021"/>
                  </a:lnTo>
                  <a:lnTo>
                    <a:pt x="21263" y="13200"/>
                  </a:lnTo>
                  <a:lnTo>
                    <a:pt x="21210" y="13378"/>
                  </a:lnTo>
                  <a:lnTo>
                    <a:pt x="21154" y="13554"/>
                  </a:lnTo>
                  <a:lnTo>
                    <a:pt x="21094" y="13729"/>
                  </a:lnTo>
                  <a:lnTo>
                    <a:pt x="21030" y="13903"/>
                  </a:lnTo>
                  <a:lnTo>
                    <a:pt x="20963" y="14076"/>
                  </a:lnTo>
                  <a:lnTo>
                    <a:pt x="20892" y="14248"/>
                  </a:lnTo>
                  <a:lnTo>
                    <a:pt x="20818" y="14418"/>
                  </a:lnTo>
                  <a:lnTo>
                    <a:pt x="20740" y="14587"/>
                  </a:lnTo>
                  <a:lnTo>
                    <a:pt x="20659" y="14755"/>
                  </a:lnTo>
                  <a:lnTo>
                    <a:pt x="20574" y="14921"/>
                  </a:lnTo>
                  <a:lnTo>
                    <a:pt x="20487" y="15086"/>
                  </a:lnTo>
                  <a:lnTo>
                    <a:pt x="20395" y="15250"/>
                  </a:lnTo>
                  <a:lnTo>
                    <a:pt x="20301" y="15412"/>
                  </a:lnTo>
                  <a:lnTo>
                    <a:pt x="20203" y="15572"/>
                  </a:lnTo>
                  <a:lnTo>
                    <a:pt x="20102" y="15732"/>
                  </a:lnTo>
                  <a:lnTo>
                    <a:pt x="19998" y="15889"/>
                  </a:lnTo>
                  <a:lnTo>
                    <a:pt x="19891" y="16045"/>
                  </a:lnTo>
                  <a:lnTo>
                    <a:pt x="19780" y="16200"/>
                  </a:lnTo>
                  <a:lnTo>
                    <a:pt x="19667" y="16353"/>
                  </a:lnTo>
                  <a:lnTo>
                    <a:pt x="19550" y="16504"/>
                  </a:lnTo>
                  <a:lnTo>
                    <a:pt x="19430" y="16654"/>
                  </a:lnTo>
                  <a:lnTo>
                    <a:pt x="19308" y="16802"/>
                  </a:lnTo>
                  <a:lnTo>
                    <a:pt x="19182" y="16948"/>
                  </a:lnTo>
                  <a:lnTo>
                    <a:pt x="19054" y="17092"/>
                  </a:lnTo>
                  <a:lnTo>
                    <a:pt x="18922" y="17235"/>
                  </a:lnTo>
                  <a:lnTo>
                    <a:pt x="18788" y="17376"/>
                  </a:lnTo>
                  <a:lnTo>
                    <a:pt x="18651" y="17515"/>
                  </a:lnTo>
                  <a:lnTo>
                    <a:pt x="18511" y="17653"/>
                  </a:lnTo>
                  <a:lnTo>
                    <a:pt x="18369" y="17788"/>
                  </a:lnTo>
                  <a:lnTo>
                    <a:pt x="18223" y="17922"/>
                  </a:lnTo>
                  <a:lnTo>
                    <a:pt x="18075" y="18054"/>
                  </a:lnTo>
                  <a:lnTo>
                    <a:pt x="17925" y="18183"/>
                  </a:lnTo>
                  <a:lnTo>
                    <a:pt x="17771" y="18311"/>
                  </a:lnTo>
                  <a:lnTo>
                    <a:pt x="17616" y="18437"/>
                  </a:lnTo>
                  <a:lnTo>
                    <a:pt x="17457" y="18560"/>
                  </a:lnTo>
                  <a:lnTo>
                    <a:pt x="17296" y="18682"/>
                  </a:lnTo>
                  <a:lnTo>
                    <a:pt x="17133" y="18802"/>
                  </a:lnTo>
                  <a:lnTo>
                    <a:pt x="16967" y="18919"/>
                  </a:lnTo>
                  <a:lnTo>
                    <a:pt x="16799" y="19035"/>
                  </a:lnTo>
                  <a:lnTo>
                    <a:pt x="16628" y="19148"/>
                  </a:lnTo>
                  <a:lnTo>
                    <a:pt x="16455" y="19259"/>
                  </a:lnTo>
                  <a:lnTo>
                    <a:pt x="16280" y="19368"/>
                  </a:lnTo>
                  <a:lnTo>
                    <a:pt x="16102" y="19474"/>
                  </a:lnTo>
                  <a:lnTo>
                    <a:pt x="15922" y="19579"/>
                  </a:lnTo>
                  <a:lnTo>
                    <a:pt x="15740" y="19681"/>
                  </a:lnTo>
                  <a:lnTo>
                    <a:pt x="15556" y="19780"/>
                  </a:lnTo>
                  <a:lnTo>
                    <a:pt x="15370" y="19878"/>
                  </a:lnTo>
                  <a:lnTo>
                    <a:pt x="15181" y="19973"/>
                  </a:lnTo>
                  <a:lnTo>
                    <a:pt x="14990" y="20065"/>
                  </a:lnTo>
                  <a:lnTo>
                    <a:pt x="14798" y="20155"/>
                  </a:lnTo>
                  <a:lnTo>
                    <a:pt x="14603" y="20243"/>
                  </a:lnTo>
                  <a:lnTo>
                    <a:pt x="14407" y="20328"/>
                  </a:lnTo>
                  <a:lnTo>
                    <a:pt x="14208" y="20411"/>
                  </a:lnTo>
                  <a:lnTo>
                    <a:pt x="14008" y="20491"/>
                  </a:lnTo>
                  <a:lnTo>
                    <a:pt x="13805" y="20569"/>
                  </a:lnTo>
                  <a:lnTo>
                    <a:pt x="13601" y="20644"/>
                  </a:lnTo>
                  <a:lnTo>
                    <a:pt x="13395" y="20716"/>
                  </a:lnTo>
                  <a:lnTo>
                    <a:pt x="13187" y="20786"/>
                  </a:lnTo>
                  <a:lnTo>
                    <a:pt x="12978" y="20853"/>
                  </a:lnTo>
                  <a:lnTo>
                    <a:pt x="12767" y="20917"/>
                  </a:lnTo>
                  <a:lnTo>
                    <a:pt x="12554" y="20979"/>
                  </a:lnTo>
                  <a:lnTo>
                    <a:pt x="12339" y="21038"/>
                  </a:lnTo>
                  <a:lnTo>
                    <a:pt x="12123" y="21094"/>
                  </a:lnTo>
                  <a:lnTo>
                    <a:pt x="11905" y="21147"/>
                  </a:lnTo>
                  <a:lnTo>
                    <a:pt x="11686" y="21198"/>
                  </a:lnTo>
                  <a:lnTo>
                    <a:pt x="11465" y="21246"/>
                  </a:lnTo>
                  <a:lnTo>
                    <a:pt x="11243" y="21290"/>
                  </a:lnTo>
                  <a:lnTo>
                    <a:pt x="11019" y="21332"/>
                  </a:lnTo>
                  <a:lnTo>
                    <a:pt x="10794" y="21371"/>
                  </a:lnTo>
                  <a:lnTo>
                    <a:pt x="10568" y="21407"/>
                  </a:lnTo>
                  <a:lnTo>
                    <a:pt x="10340" y="21440"/>
                  </a:lnTo>
                  <a:lnTo>
                    <a:pt x="10111" y="21470"/>
                  </a:lnTo>
                  <a:lnTo>
                    <a:pt x="9881" y="21497"/>
                  </a:lnTo>
                  <a:lnTo>
                    <a:pt x="9649" y="21521"/>
                  </a:lnTo>
                  <a:lnTo>
                    <a:pt x="9416" y="21542"/>
                  </a:lnTo>
                  <a:lnTo>
                    <a:pt x="9182" y="21560"/>
                  </a:lnTo>
                  <a:lnTo>
                    <a:pt x="8947" y="21574"/>
                  </a:lnTo>
                  <a:lnTo>
                    <a:pt x="8711" y="21585"/>
                  </a:lnTo>
                  <a:lnTo>
                    <a:pt x="8474" y="21593"/>
                  </a:lnTo>
                  <a:lnTo>
                    <a:pt x="8235" y="21598"/>
                  </a:lnTo>
                  <a:lnTo>
                    <a:pt x="7996" y="21600"/>
                  </a:lnTo>
                  <a:lnTo>
                    <a:pt x="7740" y="21598"/>
                  </a:lnTo>
                  <a:lnTo>
                    <a:pt x="7485" y="21594"/>
                  </a:lnTo>
                  <a:lnTo>
                    <a:pt x="7233" y="21585"/>
                  </a:lnTo>
                  <a:lnTo>
                    <a:pt x="6983" y="21574"/>
                  </a:lnTo>
                  <a:lnTo>
                    <a:pt x="6735" y="21559"/>
                  </a:lnTo>
                  <a:lnTo>
                    <a:pt x="6488" y="21541"/>
                  </a:lnTo>
                  <a:lnTo>
                    <a:pt x="6244" y="21520"/>
                  </a:lnTo>
                  <a:lnTo>
                    <a:pt x="6001" y="21496"/>
                  </a:lnTo>
                  <a:lnTo>
                    <a:pt x="5761" y="21468"/>
                  </a:lnTo>
                  <a:lnTo>
                    <a:pt x="5522" y="21436"/>
                  </a:lnTo>
                  <a:lnTo>
                    <a:pt x="5285" y="21402"/>
                  </a:lnTo>
                  <a:lnTo>
                    <a:pt x="5049" y="21364"/>
                  </a:lnTo>
                  <a:lnTo>
                    <a:pt x="4816" y="21323"/>
                  </a:lnTo>
                  <a:lnTo>
                    <a:pt x="4583" y="21278"/>
                  </a:lnTo>
                  <a:lnTo>
                    <a:pt x="4353" y="21230"/>
                  </a:lnTo>
                  <a:lnTo>
                    <a:pt x="4124" y="21178"/>
                  </a:lnTo>
                  <a:lnTo>
                    <a:pt x="3896" y="21123"/>
                  </a:lnTo>
                  <a:lnTo>
                    <a:pt x="3670" y="21065"/>
                  </a:lnTo>
                  <a:lnTo>
                    <a:pt x="3445" y="21003"/>
                  </a:lnTo>
                  <a:lnTo>
                    <a:pt x="3222" y="20938"/>
                  </a:lnTo>
                  <a:lnTo>
                    <a:pt x="2999" y="20869"/>
                  </a:lnTo>
                  <a:lnTo>
                    <a:pt x="2779" y="20797"/>
                  </a:lnTo>
                  <a:lnTo>
                    <a:pt x="2559" y="20721"/>
                  </a:lnTo>
                  <a:lnTo>
                    <a:pt x="2340" y="20642"/>
                  </a:lnTo>
                  <a:lnTo>
                    <a:pt x="2123" y="20560"/>
                  </a:lnTo>
                  <a:lnTo>
                    <a:pt x="1906" y="20473"/>
                  </a:lnTo>
                  <a:lnTo>
                    <a:pt x="1691" y="20384"/>
                  </a:lnTo>
                  <a:lnTo>
                    <a:pt x="1477" y="20290"/>
                  </a:lnTo>
                  <a:lnTo>
                    <a:pt x="1263" y="20194"/>
                  </a:lnTo>
                  <a:lnTo>
                    <a:pt x="1051" y="20093"/>
                  </a:lnTo>
                  <a:lnTo>
                    <a:pt x="839" y="19989"/>
                  </a:lnTo>
                  <a:lnTo>
                    <a:pt x="628" y="19882"/>
                  </a:lnTo>
                  <a:lnTo>
                    <a:pt x="418" y="19771"/>
                  </a:lnTo>
                  <a:lnTo>
                    <a:pt x="209" y="19656"/>
                  </a:lnTo>
                  <a:lnTo>
                    <a:pt x="0" y="19537"/>
                  </a:lnTo>
                  <a:lnTo>
                    <a:pt x="7996" y="10800"/>
                  </a:lnTo>
                  <a:close/>
                </a:path>
              </a:pathLst>
            </a:custGeom>
            <a:noFill/>
            <a:ln w="157063" cap="flat">
              <a:solidFill>
                <a:srgbClr val="FFFFFF"/>
              </a:solidFill>
              <a:prstDash val="solid"/>
              <a:round/>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grpSp>
      <p:sp>
        <p:nvSpPr>
          <p:cNvPr id="123" name="object 12"/>
          <p:cNvSpPr txBox="1"/>
          <p:nvPr/>
        </p:nvSpPr>
        <p:spPr>
          <a:xfrm>
            <a:off x="15880008" y="5074289"/>
            <a:ext cx="2078667" cy="93871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z="6100" spc="340">
                <a:solidFill>
                  <a:srgbClr val="FFFFFF"/>
                </a:solidFill>
                <a:latin typeface="DM Sans 9pt Regular Bold"/>
                <a:ea typeface="DM Sans 9pt Regular Bold"/>
                <a:cs typeface="DM Sans 9pt Regular Bold"/>
                <a:sym typeface="DM Sans 9pt Regular Bold"/>
              </a:defRPr>
            </a:lvl1pPr>
          </a:lstStyle>
          <a:p>
            <a:r>
              <a:rPr b="1">
                <a:latin typeface="DM Sans" pitchFamily="2" charset="0"/>
              </a:rPr>
              <a:t>60%</a:t>
            </a:r>
          </a:p>
        </p:txBody>
      </p:sp>
      <p:sp>
        <p:nvSpPr>
          <p:cNvPr id="124" name="object 3"/>
          <p:cNvSpPr txBox="1"/>
          <p:nvPr/>
        </p:nvSpPr>
        <p:spPr>
          <a:xfrm>
            <a:off x="1002700" y="2243786"/>
            <a:ext cx="8864852" cy="761747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Hybrid system which is calculated partly</a:t>
            </a:r>
            <a:br>
              <a:rPr>
                <a:latin typeface="DM Sans" pitchFamily="2" charset="0"/>
              </a:rPr>
            </a:br>
            <a:r>
              <a:rPr>
                <a:latin typeface="DM Sans" pitchFamily="2" charset="0"/>
              </a:rPr>
              <a:t>by costs and partly by membership </a:t>
            </a:r>
          </a:p>
          <a:p>
            <a:pPr marL="386079"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60% of the Share request allocated to benefices according to the ministry deployed there (the cost element)</a:t>
            </a:r>
          </a:p>
          <a:p>
            <a:pPr marL="386079"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40% of the Share request is allocated according to their Worshipping Community (the membership element)</a:t>
            </a:r>
          </a:p>
          <a:p>
            <a:pPr algn="l">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Mutual support</a:t>
            </a:r>
          </a:p>
          <a:p>
            <a:pPr marL="386079"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9pt Regular Regular"/>
                <a:ea typeface="DM Sans 9pt Regular Regular"/>
                <a:cs typeface="DM Sans 9pt Regular Regular"/>
                <a:sym typeface="DM Sans 9pt Regular Regular"/>
              </a:defRPr>
            </a:pPr>
            <a:r>
              <a:rPr>
                <a:latin typeface="DM Sans" pitchFamily="2" charset="0"/>
                <a:ea typeface="DM Sans Light"/>
                <a:cs typeface="DM Sans Light"/>
                <a:sym typeface="DM Sans Light"/>
              </a:rPr>
              <a:t>Not cost of priest but cost of Church</a:t>
            </a:r>
            <a:br>
              <a:rPr>
                <a:latin typeface="DM Sans" pitchFamily="2" charset="0"/>
                <a:ea typeface="DM Sans Light"/>
                <a:cs typeface="DM Sans Light"/>
                <a:sym typeface="DM Sans Light"/>
              </a:rPr>
            </a:br>
            <a:r>
              <a:rPr>
                <a:latin typeface="DM Sans" pitchFamily="2" charset="0"/>
                <a:ea typeface="DM Sans Light"/>
                <a:cs typeface="DM Sans Light"/>
                <a:sym typeface="DM Sans Light"/>
              </a:rPr>
              <a:t>– we are all </a:t>
            </a:r>
            <a:r>
              <a:rPr b="1">
                <a:latin typeface="DM Sans" pitchFamily="2" charset="0"/>
                <a:ea typeface="DM Sans 9pt Regular Bold"/>
                <a:cs typeface="DM Sans 9pt Regular Bold"/>
                <a:sym typeface="DM Sans 9pt Regular Bold"/>
              </a:rPr>
              <a:t>#TeamSalisbury</a:t>
            </a:r>
          </a:p>
        </p:txBody>
      </p:sp>
      <p:sp>
        <p:nvSpPr>
          <p:cNvPr id="125" name="object 12"/>
          <p:cNvSpPr txBox="1"/>
          <p:nvPr/>
        </p:nvSpPr>
        <p:spPr>
          <a:xfrm>
            <a:off x="13203772" y="4492498"/>
            <a:ext cx="2078666" cy="93871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12700" algn="l">
              <a:defRPr sz="6100" spc="340">
                <a:solidFill>
                  <a:srgbClr val="FFFFFF"/>
                </a:solidFill>
                <a:latin typeface="DM Sans 9pt Regular Bold"/>
                <a:ea typeface="DM Sans 9pt Regular Bold"/>
                <a:cs typeface="DM Sans 9pt Regular Bold"/>
                <a:sym typeface="DM Sans 9pt Regular Bold"/>
              </a:defRPr>
            </a:lvl1pPr>
          </a:lstStyle>
          <a:p>
            <a:r>
              <a:rPr b="1">
                <a:latin typeface="DM Sans" pitchFamily="2" charset="0"/>
              </a:rPr>
              <a:t>40%</a:t>
            </a:r>
          </a:p>
        </p:txBody>
      </p:sp>
      <p:pic>
        <p:nvPicPr>
          <p:cNvPr id="126" name="Image" descr="Image"/>
          <p:cNvPicPr>
            <a:picLocks noChangeAspect="1"/>
          </p:cNvPicPr>
          <p:nvPr/>
        </p:nvPicPr>
        <p:blipFill>
          <a:blip r:embed="rId3"/>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object 2"/>
          <p:cNvSpPr txBox="1">
            <a:spLocks noGrp="1"/>
          </p:cNvSpPr>
          <p:nvPr>
            <p:ph type="title"/>
          </p:nvPr>
        </p:nvSpPr>
        <p:spPr>
          <a:xfrm>
            <a:off x="992506" y="989489"/>
            <a:ext cx="18119088" cy="1079620"/>
          </a:xfrm>
          <a:prstGeom prst="rect">
            <a:avLst/>
          </a:prstGeom>
        </p:spPr>
        <p:txBody>
          <a:bodyPr lIns="0" tIns="0" rIns="0" bIns="0" anchor="t">
            <a:normAutofit/>
          </a:bodyPr>
          <a:lstStyle>
            <a:lvl1pPr indent="12700">
              <a:spcBef>
                <a:spcPts val="100"/>
              </a:spcBef>
              <a:defRPr>
                <a:latin typeface="DM Sans 9pt Regular Bold"/>
                <a:ea typeface="DM Sans 9pt Regular Bold"/>
                <a:cs typeface="DM Sans 9pt Regular Bold"/>
                <a:sym typeface="DM Sans 9pt Regular Bold"/>
              </a:defRPr>
            </a:lvl1pPr>
          </a:lstStyle>
          <a:p>
            <a:r>
              <a:rPr sz="3200" b="1">
                <a:latin typeface="DM Sans"/>
              </a:rPr>
              <a:t>What </a:t>
            </a:r>
            <a:r>
              <a:rPr lang="en-GB" sz="3200" b="1">
                <a:latin typeface="DM Sans"/>
              </a:rPr>
              <a:t>assistance will there be</a:t>
            </a:r>
            <a:r>
              <a:rPr sz="3200" b="1">
                <a:latin typeface="DM Sans"/>
              </a:rPr>
              <a:t>?</a:t>
            </a:r>
            <a:endParaRPr lang="en-US" sz="3200" b="1">
              <a:latin typeface="DM Sans"/>
            </a:endParaRPr>
          </a:p>
        </p:txBody>
      </p:sp>
      <p:sp>
        <p:nvSpPr>
          <p:cNvPr id="129" name="object 3"/>
          <p:cNvSpPr txBox="1">
            <a:spLocks noGrp="1"/>
          </p:cNvSpPr>
          <p:nvPr>
            <p:ph type="body" sz="half" idx="1"/>
          </p:nvPr>
        </p:nvSpPr>
        <p:spPr>
          <a:xfrm>
            <a:off x="4800308" y="2931585"/>
            <a:ext cx="10945660" cy="6674195"/>
          </a:xfrm>
          <a:prstGeom prst="rect">
            <a:avLst/>
          </a:prstGeom>
        </p:spPr>
        <p:txBody>
          <a:bodyPr lIns="0" tIns="0" rIns="0" bIns="0" anchor="t">
            <a:normAutofit/>
          </a:bodyPr>
          <a:lstStyle/>
          <a:p>
            <a:pPr marL="385445" indent="-374015">
              <a:buClr>
                <a:srgbClr val="1675D1"/>
              </a:buClr>
              <a:buSzPct val="100000"/>
              <a:buChar char="•"/>
              <a:defRPr>
                <a:latin typeface="DM Sans Light"/>
                <a:ea typeface="DM Sans Light"/>
                <a:cs typeface="DM Sans Light"/>
                <a:sym typeface="DM Sans Light"/>
              </a:defRPr>
            </a:pPr>
            <a:r>
              <a:rPr dirty="0">
                <a:latin typeface="DM Sans"/>
              </a:rPr>
              <a:t>Partial </a:t>
            </a:r>
            <a:r>
              <a:rPr lang="en-GB" dirty="0">
                <a:latin typeface="DM Sans"/>
              </a:rPr>
              <a:t>(50%) </a:t>
            </a:r>
            <a:r>
              <a:rPr dirty="0">
                <a:latin typeface="DM Sans"/>
              </a:rPr>
              <a:t>rebate of fees for weddings and funerals</a:t>
            </a:r>
            <a:endParaRPr lang="en-US" dirty="0">
              <a:latin typeface="DM Sans"/>
            </a:endParaRPr>
          </a:p>
          <a:p>
            <a:pPr marL="385445" indent="-374015">
              <a:buClr>
                <a:srgbClr val="1675D1"/>
              </a:buClr>
              <a:buSzPct val="100000"/>
              <a:buChar char="•"/>
              <a:defRPr>
                <a:latin typeface="DM Sans Light"/>
                <a:ea typeface="DM Sans Light"/>
                <a:cs typeface="DM Sans Light"/>
                <a:sym typeface="DM Sans Light"/>
              </a:defRPr>
            </a:pPr>
            <a:endParaRPr dirty="0">
              <a:latin typeface="DM Sans" pitchFamily="2" charset="0"/>
            </a:endParaRPr>
          </a:p>
          <a:p>
            <a:pPr marL="385445" indent="-374015">
              <a:buClr>
                <a:srgbClr val="1675D1"/>
              </a:buClr>
              <a:buSzPct val="100000"/>
              <a:buChar char="•"/>
              <a:defRPr>
                <a:latin typeface="DM Sans Light"/>
                <a:ea typeface="DM Sans Light"/>
                <a:cs typeface="DM Sans Light"/>
                <a:sym typeface="DM Sans Light"/>
              </a:defRPr>
            </a:pPr>
            <a:r>
              <a:rPr dirty="0">
                <a:latin typeface="DM Sans"/>
              </a:rPr>
              <a:t>Financial support to assist those in high deprivation and temporary difficulty</a:t>
            </a:r>
          </a:p>
          <a:p>
            <a:pPr marL="385445" indent="-374015">
              <a:buClr>
                <a:srgbClr val="1675D1"/>
              </a:buClr>
              <a:buSzPct val="100000"/>
              <a:buChar char="•"/>
              <a:defRPr>
                <a:latin typeface="DM Sans Light"/>
                <a:ea typeface="DM Sans Light"/>
                <a:cs typeface="DM Sans Light"/>
                <a:sym typeface="DM Sans Light"/>
              </a:defRPr>
            </a:pPr>
            <a:endParaRPr dirty="0">
              <a:latin typeface="DM Sans" pitchFamily="2" charset="0"/>
            </a:endParaRPr>
          </a:p>
          <a:p>
            <a:pPr marL="385445" indent="-374015">
              <a:buClr>
                <a:srgbClr val="1675D1"/>
              </a:buClr>
              <a:buSzPct val="100000"/>
              <a:buChar char="•"/>
              <a:defRPr>
                <a:latin typeface="DM Sans Light"/>
                <a:ea typeface="DM Sans Light"/>
                <a:cs typeface="DM Sans Light"/>
                <a:sym typeface="DM Sans Light"/>
              </a:defRPr>
            </a:pPr>
            <a:r>
              <a:rPr lang="en-GB" dirty="0">
                <a:latin typeface="DM Sans"/>
              </a:rPr>
              <a:t>Posts vacant for over one year will receive financial relief on the 60% ministry deployment element: 33% in Year 2, 67% in Year 3, and 100% in Year 4.</a:t>
            </a:r>
            <a:endParaRPr dirty="0">
              <a:latin typeface="DM Sans"/>
            </a:endParaRPr>
          </a:p>
          <a:p>
            <a:pPr marL="385445" indent="-374015">
              <a:buClr>
                <a:srgbClr val="1675D1"/>
              </a:buClr>
              <a:buSzPct val="100000"/>
              <a:buChar char="•"/>
              <a:defRPr>
                <a:latin typeface="DM Sans Light"/>
                <a:ea typeface="DM Sans Light"/>
                <a:cs typeface="DM Sans Light"/>
                <a:sym typeface="DM Sans Light"/>
              </a:defRPr>
            </a:pPr>
            <a:endParaRPr dirty="0">
              <a:latin typeface="DM Sans" pitchFamily="2" charset="0"/>
            </a:endParaRPr>
          </a:p>
          <a:p>
            <a:pPr marL="385445" indent="-374015">
              <a:buClr>
                <a:srgbClr val="1675D1"/>
              </a:buClr>
              <a:buSzPct val="100000"/>
              <a:buChar char="•"/>
              <a:defRPr>
                <a:latin typeface="DM Sans Light"/>
                <a:ea typeface="DM Sans Light"/>
                <a:cs typeface="DM Sans Light"/>
                <a:sym typeface="DM Sans Light"/>
              </a:defRPr>
            </a:pPr>
            <a:r>
              <a:rPr dirty="0">
                <a:latin typeface="DM Sans"/>
              </a:rPr>
              <a:t>Four year transition period</a:t>
            </a:r>
          </a:p>
          <a:p>
            <a:pPr marL="385445" indent="-374015">
              <a:buClr>
                <a:srgbClr val="1675D1"/>
              </a:buClr>
              <a:buSzPct val="100000"/>
              <a:buChar char="•"/>
              <a:defRPr>
                <a:latin typeface="DM Sans Light"/>
                <a:ea typeface="DM Sans Light"/>
                <a:cs typeface="DM Sans Light"/>
                <a:sym typeface="DM Sans Light"/>
              </a:defRPr>
            </a:pPr>
            <a:endParaRPr dirty="0">
              <a:latin typeface="DM Sans" pitchFamily="2" charset="0"/>
            </a:endParaRPr>
          </a:p>
          <a:p>
            <a:pPr marL="385445" indent="-374015">
              <a:buClr>
                <a:srgbClr val="1675D1"/>
              </a:buClr>
              <a:buSzPct val="100000"/>
              <a:buChar char="•"/>
              <a:defRPr>
                <a:latin typeface="DM Sans Light"/>
                <a:ea typeface="DM Sans Light"/>
                <a:cs typeface="DM Sans Light"/>
                <a:sym typeface="DM Sans Light"/>
              </a:defRPr>
            </a:pPr>
            <a:r>
              <a:rPr dirty="0">
                <a:latin typeface="DM Sans"/>
              </a:rPr>
              <a:t>Support for fundraising and outreach</a:t>
            </a:r>
          </a:p>
        </p:txBody>
      </p:sp>
      <p:pic>
        <p:nvPicPr>
          <p:cNvPr id="130" name="Image" descr="Image"/>
          <p:cNvPicPr>
            <a:picLocks noChangeAspect="1"/>
          </p:cNvPicPr>
          <p:nvPr/>
        </p:nvPicPr>
        <p:blipFill>
          <a:blip r:embed="rId3"/>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bject 2"/>
          <p:cNvSpPr txBox="1">
            <a:spLocks noGrp="1"/>
          </p:cNvSpPr>
          <p:nvPr>
            <p:ph type="title"/>
          </p:nvPr>
        </p:nvSpPr>
        <p:spPr>
          <a:xfrm>
            <a:off x="992506" y="989489"/>
            <a:ext cx="18119088" cy="994688"/>
          </a:xfrm>
          <a:prstGeom prst="rect">
            <a:avLst/>
          </a:prstGeom>
        </p:spPr>
        <p:txBody>
          <a:bodyPr lIns="0" tIns="0" rIns="0" bIns="0" anchor="t">
            <a:normAutofit/>
          </a:bodyPr>
          <a:lstStyle>
            <a:lvl1pPr indent="12700">
              <a:spcBef>
                <a:spcPts val="100"/>
              </a:spcBef>
              <a:defRPr>
                <a:latin typeface="DM Sans 9pt Regular Bold"/>
                <a:ea typeface="DM Sans 9pt Regular Bold"/>
                <a:cs typeface="DM Sans 9pt Regular Bold"/>
                <a:sym typeface="DM Sans 9pt Regular Bold"/>
              </a:defRPr>
            </a:lvl1pPr>
          </a:lstStyle>
          <a:p>
            <a:r>
              <a:rPr sz="3200" b="1" dirty="0">
                <a:latin typeface="DM Sans"/>
              </a:rPr>
              <a:t>How will this work in practice?</a:t>
            </a:r>
            <a:r>
              <a:rPr lang="en-GB" sz="3200" b="1" dirty="0">
                <a:latin typeface="DM Sans"/>
              </a:rPr>
              <a:t> (2026)</a:t>
            </a:r>
            <a:endParaRPr lang="en-US" sz="3200" b="1" dirty="0">
              <a:latin typeface="DM Sans"/>
            </a:endParaRPr>
          </a:p>
        </p:txBody>
      </p:sp>
      <p:sp>
        <p:nvSpPr>
          <p:cNvPr id="137" name="object 3"/>
          <p:cNvSpPr txBox="1"/>
          <p:nvPr/>
        </p:nvSpPr>
        <p:spPr>
          <a:xfrm>
            <a:off x="1002700" y="2571851"/>
            <a:ext cx="7702388" cy="558614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t">
            <a:spAutoFit/>
          </a:bodyPr>
          <a:lstStyle/>
          <a:p>
            <a:pPr marL="385445" indent="-374015" algn="l">
              <a:buClr>
                <a:srgbClr val="1675D1"/>
              </a:buClr>
              <a:buSzPct val="100000"/>
              <a:buChar char="•"/>
              <a:defRPr spc="0">
                <a:latin typeface="DM Sans Light"/>
                <a:ea typeface="DM Sans Light"/>
                <a:cs typeface="DM Sans Light"/>
                <a:sym typeface="DM Sans Light"/>
              </a:defRPr>
            </a:pPr>
            <a:r>
              <a:rPr dirty="0">
                <a:latin typeface="DM Sans"/>
              </a:rPr>
              <a:t>The total Share request is £1</a:t>
            </a:r>
            <a:r>
              <a:rPr lang="en-GB" dirty="0">
                <a:latin typeface="DM Sans"/>
              </a:rPr>
              <a:t>3.3</a:t>
            </a:r>
            <a:r>
              <a:rPr dirty="0">
                <a:latin typeface="DM Sans"/>
              </a:rPr>
              <a:t>m,</a:t>
            </a:r>
            <a:br>
              <a:rPr dirty="0">
                <a:latin typeface="DM Sans" pitchFamily="2" charset="0"/>
              </a:rPr>
            </a:br>
            <a:r>
              <a:rPr dirty="0">
                <a:latin typeface="DM Sans"/>
              </a:rPr>
              <a:t>so £</a:t>
            </a:r>
            <a:r>
              <a:rPr lang="en-GB" dirty="0">
                <a:latin typeface="DM Sans"/>
              </a:rPr>
              <a:t>8</a:t>
            </a:r>
            <a:r>
              <a:rPr dirty="0">
                <a:latin typeface="DM Sans"/>
              </a:rPr>
              <a:t>m </a:t>
            </a:r>
            <a:r>
              <a:rPr lang="en-GB" dirty="0">
                <a:latin typeface="DM Sans"/>
              </a:rPr>
              <a:t>(60%) allocated</a:t>
            </a:r>
            <a:r>
              <a:rPr dirty="0">
                <a:latin typeface="DM Sans"/>
              </a:rPr>
              <a:t> by cost, £</a:t>
            </a:r>
            <a:r>
              <a:rPr lang="en-GB" dirty="0">
                <a:latin typeface="DM Sans"/>
              </a:rPr>
              <a:t>5.3</a:t>
            </a:r>
            <a:r>
              <a:rPr dirty="0">
                <a:latin typeface="DM Sans"/>
              </a:rPr>
              <a:t>m </a:t>
            </a:r>
            <a:r>
              <a:rPr lang="en-GB" dirty="0">
                <a:latin typeface="DM Sans"/>
              </a:rPr>
              <a:t>(40%) allocated</a:t>
            </a:r>
            <a:r>
              <a:rPr dirty="0">
                <a:latin typeface="DM Sans"/>
              </a:rPr>
              <a:t> by membership</a:t>
            </a:r>
            <a:endParaRPr lang="en-US" dirty="0">
              <a:latin typeface="DM Sans"/>
            </a:endParaRPr>
          </a:p>
          <a:p>
            <a:pPr marL="385445" indent="-374015" algn="l">
              <a:buClr>
                <a:srgbClr val="1675D1"/>
              </a:buClr>
              <a:buSzPct val="100000"/>
              <a:buChar char="•"/>
              <a:defRPr spc="0">
                <a:latin typeface="DM Sans Light"/>
                <a:ea typeface="DM Sans Light"/>
                <a:cs typeface="DM Sans Light"/>
                <a:sym typeface="DM Sans Light"/>
              </a:defRPr>
            </a:pPr>
            <a:endParaRPr dirty="0">
              <a:latin typeface="DM Sans" pitchFamily="2" charset="0"/>
            </a:endParaRPr>
          </a:p>
          <a:p>
            <a:pPr marL="385445" indent="-374015" algn="l">
              <a:buClr>
                <a:srgbClr val="1675D1"/>
              </a:buClr>
              <a:buSzPct val="100000"/>
              <a:buChar char="•"/>
              <a:defRPr spc="0">
                <a:latin typeface="DM Sans Light"/>
                <a:ea typeface="DM Sans Light"/>
                <a:cs typeface="DM Sans Light"/>
                <a:sym typeface="DM Sans Light"/>
              </a:defRPr>
            </a:pPr>
            <a:r>
              <a:rPr dirty="0">
                <a:latin typeface="DM Sans"/>
              </a:rPr>
              <a:t>There are 159.3 Full Time Equivalent (FTE) priests deployed across the Diocese</a:t>
            </a:r>
          </a:p>
          <a:p>
            <a:pPr marL="385445" indent="-374015" algn="l">
              <a:buClr>
                <a:srgbClr val="1675D1"/>
              </a:buClr>
              <a:buSzPct val="100000"/>
              <a:buChar char="•"/>
              <a:defRPr spc="0">
                <a:latin typeface="DM Sans Light"/>
                <a:ea typeface="DM Sans Light"/>
                <a:cs typeface="DM Sans Light"/>
                <a:sym typeface="DM Sans Light"/>
              </a:defRPr>
            </a:pPr>
            <a:endParaRPr dirty="0">
              <a:latin typeface="DM Sans" pitchFamily="2" charset="0"/>
            </a:endParaRPr>
          </a:p>
          <a:p>
            <a:pPr marL="385445" indent="-374015" algn="l">
              <a:buClr>
                <a:srgbClr val="1675D1"/>
              </a:buClr>
              <a:buSzPct val="100000"/>
              <a:buChar char="•"/>
              <a:defRPr spc="0">
                <a:latin typeface="DM Sans Light"/>
                <a:ea typeface="DM Sans Light"/>
                <a:cs typeface="DM Sans Light"/>
                <a:sym typeface="DM Sans Light"/>
              </a:defRPr>
            </a:pPr>
            <a:r>
              <a:rPr dirty="0">
                <a:latin typeface="DM Sans"/>
              </a:rPr>
              <a:t>The total Worshipping Community (</a:t>
            </a:r>
            <a:r>
              <a:rPr dirty="0" err="1">
                <a:latin typeface="DM Sans"/>
              </a:rPr>
              <a:t>WCom</a:t>
            </a:r>
            <a:r>
              <a:rPr dirty="0">
                <a:latin typeface="DM Sans"/>
              </a:rPr>
              <a:t>) across the Diocese is 1</a:t>
            </a:r>
            <a:r>
              <a:rPr lang="en-GB" dirty="0">
                <a:latin typeface="DM Sans"/>
              </a:rPr>
              <a:t>8,900</a:t>
            </a:r>
            <a:endParaRPr dirty="0">
              <a:latin typeface="DM Sans"/>
            </a:endParaRPr>
          </a:p>
        </p:txBody>
      </p:sp>
      <p:sp>
        <p:nvSpPr>
          <p:cNvPr id="138" name="object 4"/>
          <p:cNvSpPr txBox="1"/>
          <p:nvPr/>
        </p:nvSpPr>
        <p:spPr>
          <a:xfrm>
            <a:off x="9739430" y="2571851"/>
            <a:ext cx="8987481" cy="558614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marL="386079" indent="-374015" algn="l">
              <a:buClr>
                <a:srgbClr val="1675D1"/>
              </a:buClr>
              <a:buSzPct val="100000"/>
              <a:buChar char="•"/>
            </a:pPr>
            <a:r>
              <a:rPr b="1" dirty="0">
                <a:solidFill>
                  <a:srgbClr val="3774CB"/>
                </a:solidFill>
                <a:latin typeface="DM Sans" pitchFamily="2" charset="0"/>
                <a:ea typeface="DM Sans 9pt Regular Bold"/>
                <a:cs typeface="DM Sans 9pt Regular Bold"/>
                <a:sym typeface="DM Sans 9pt Regular Bold"/>
              </a:rPr>
              <a:t>Cost</a:t>
            </a:r>
            <a:r>
              <a:rPr lang="en-GB" b="1" dirty="0">
                <a:solidFill>
                  <a:srgbClr val="3774CB"/>
                </a:solidFill>
                <a:latin typeface="DM Sans" pitchFamily="2" charset="0"/>
                <a:ea typeface="DM Sans 9pt Regular Bold"/>
                <a:cs typeface="DM Sans 9pt Regular Bold"/>
                <a:sym typeface="DM Sans 9pt Regular Bold"/>
              </a:rPr>
              <a:t> </a:t>
            </a:r>
            <a:r>
              <a:rPr b="1" dirty="0">
                <a:solidFill>
                  <a:srgbClr val="3774CB"/>
                </a:solidFill>
                <a:latin typeface="DM Sans" pitchFamily="2" charset="0"/>
                <a:ea typeface="DM Sans 9pt Regular Bold"/>
                <a:cs typeface="DM Sans 9pt Regular Bold"/>
                <a:sym typeface="DM Sans 9pt Regular Bold"/>
              </a:rPr>
              <a:t>element</a:t>
            </a:r>
            <a:br>
              <a:rPr dirty="0">
                <a:latin typeface="DM Sans" pitchFamily="2" charset="0"/>
                <a:ea typeface="Arial"/>
                <a:cs typeface="Arial"/>
                <a:sym typeface="Arial"/>
              </a:rPr>
            </a:br>
            <a:r>
              <a:rPr b="1" dirty="0">
                <a:latin typeface="DM Sans" pitchFamily="2" charset="0"/>
                <a:ea typeface="DM Sans 9pt Regular Bold"/>
                <a:cs typeface="DM Sans 9pt Regular Bold"/>
                <a:sym typeface="DM Sans 9pt Regular Bold"/>
              </a:rPr>
              <a:t>£</a:t>
            </a:r>
            <a:r>
              <a:rPr lang="en-GB" b="1" dirty="0">
                <a:latin typeface="DM Sans" pitchFamily="2" charset="0"/>
                <a:ea typeface="DM Sans 9pt Regular Bold"/>
                <a:cs typeface="DM Sans 9pt Regular Bold"/>
                <a:sym typeface="DM Sans 9pt Regular Bold"/>
              </a:rPr>
              <a:t>8</a:t>
            </a:r>
            <a:r>
              <a:rPr b="1" dirty="0">
                <a:latin typeface="DM Sans" pitchFamily="2" charset="0"/>
                <a:ea typeface="DM Sans 9pt Regular Bold"/>
                <a:cs typeface="DM Sans 9pt Regular Bold"/>
                <a:sym typeface="DM Sans 9pt Regular Bold"/>
              </a:rPr>
              <a:t>m/159.3 = £</a:t>
            </a:r>
            <a:r>
              <a:rPr lang="en-GB" b="1" dirty="0">
                <a:latin typeface="DM Sans" pitchFamily="2" charset="0"/>
                <a:ea typeface="DM Sans 9pt Regular Bold"/>
                <a:cs typeface="DM Sans 9pt Regular Bold"/>
                <a:sym typeface="DM Sans 9pt Regular Bold"/>
              </a:rPr>
              <a:t>50,280</a:t>
            </a:r>
            <a:r>
              <a:rPr b="1" dirty="0">
                <a:latin typeface="DM Sans" pitchFamily="2" charset="0"/>
                <a:ea typeface="DM Sans 9pt Regular Bold"/>
                <a:cs typeface="DM Sans 9pt Regular Bold"/>
                <a:sym typeface="DM Sans 9pt Regular Bold"/>
              </a:rPr>
              <a:t> per priest</a:t>
            </a:r>
            <a:endParaRPr b="1" dirty="0">
              <a:latin typeface="DM Sans" pitchFamily="2" charset="0"/>
              <a:ea typeface="Arial"/>
              <a:cs typeface="Arial"/>
              <a:sym typeface="Arial"/>
            </a:endParaRPr>
          </a:p>
          <a:p>
            <a:pPr marL="386079" indent="-374015" algn="l">
              <a:buClr>
                <a:srgbClr val="1675D1"/>
              </a:buClr>
              <a:buSzPct val="100000"/>
              <a:buChar char="•"/>
            </a:pPr>
            <a:endParaRPr b="1" dirty="0">
              <a:latin typeface="DM Sans" pitchFamily="2" charset="0"/>
              <a:ea typeface="Arial"/>
              <a:cs typeface="Arial"/>
              <a:sym typeface="Arial"/>
            </a:endParaRPr>
          </a:p>
          <a:p>
            <a:pPr marL="386079" indent="-374015" algn="l">
              <a:buClr>
                <a:srgbClr val="1675D1"/>
              </a:buClr>
              <a:buSzPct val="100000"/>
              <a:buChar char="•"/>
            </a:pPr>
            <a:r>
              <a:rPr b="1" dirty="0">
                <a:solidFill>
                  <a:srgbClr val="3674CB"/>
                </a:solidFill>
                <a:latin typeface="DM Sans" pitchFamily="2" charset="0"/>
                <a:ea typeface="DM Sans 9pt Regular Bold"/>
                <a:cs typeface="DM Sans 9pt Regular Bold"/>
                <a:sym typeface="DM Sans 9pt Regular Bold"/>
              </a:rPr>
              <a:t>Membership element</a:t>
            </a:r>
            <a:br>
              <a:rPr b="1" dirty="0">
                <a:latin typeface="DM Sans" pitchFamily="2" charset="0"/>
              </a:rPr>
            </a:br>
            <a:r>
              <a:rPr b="1" dirty="0">
                <a:latin typeface="DM Sans" pitchFamily="2" charset="0"/>
                <a:ea typeface="DM Sans 9pt Regular Bold"/>
                <a:cs typeface="DM Sans 9pt Regular Bold"/>
                <a:sym typeface="DM Sans 9pt Regular Bold"/>
              </a:rPr>
              <a:t>£</a:t>
            </a:r>
            <a:r>
              <a:rPr lang="en-GB" b="1" dirty="0">
                <a:latin typeface="DM Sans" pitchFamily="2" charset="0"/>
                <a:ea typeface="DM Sans 9pt Regular Bold"/>
                <a:cs typeface="DM Sans 9pt Regular Bold"/>
                <a:sym typeface="DM Sans 9pt Regular Bold"/>
              </a:rPr>
              <a:t>5.3</a:t>
            </a:r>
            <a:r>
              <a:rPr b="1" dirty="0">
                <a:latin typeface="DM Sans" pitchFamily="2" charset="0"/>
                <a:ea typeface="DM Sans 9pt Regular Bold"/>
                <a:cs typeface="DM Sans 9pt Regular Bold"/>
                <a:sym typeface="DM Sans 9pt Regular Bold"/>
              </a:rPr>
              <a:t>m/</a:t>
            </a:r>
            <a:r>
              <a:rPr lang="en-GB" b="1" dirty="0">
                <a:latin typeface="DM Sans" pitchFamily="2" charset="0"/>
                <a:ea typeface="DM Sans 9pt Regular Bold"/>
                <a:cs typeface="DM Sans 9pt Regular Bold"/>
                <a:sym typeface="DM Sans 9pt Regular Bold"/>
              </a:rPr>
              <a:t>18,900</a:t>
            </a:r>
            <a:r>
              <a:rPr b="1" dirty="0">
                <a:latin typeface="DM Sans" pitchFamily="2" charset="0"/>
                <a:ea typeface="DM Sans 9pt Regular Bold"/>
                <a:cs typeface="DM Sans 9pt Regular Bold"/>
                <a:sym typeface="DM Sans 9pt Regular Bold"/>
              </a:rPr>
              <a:t> = £2</a:t>
            </a:r>
            <a:r>
              <a:rPr lang="en-GB" b="1" dirty="0">
                <a:latin typeface="DM Sans" pitchFamily="2" charset="0"/>
                <a:ea typeface="DM Sans 9pt Regular Bold"/>
                <a:cs typeface="DM Sans 9pt Regular Bold"/>
                <a:sym typeface="DM Sans 9pt Regular Bold"/>
              </a:rPr>
              <a:t>83</a:t>
            </a:r>
            <a:r>
              <a:rPr b="1" dirty="0">
                <a:latin typeface="DM Sans" pitchFamily="2" charset="0"/>
                <a:ea typeface="DM Sans 9pt Regular Bold"/>
                <a:cs typeface="DM Sans 9pt Regular Bold"/>
                <a:sym typeface="DM Sans 9pt Regular Bold"/>
              </a:rPr>
              <a:t> per member</a:t>
            </a:r>
            <a:endParaRPr b="1" dirty="0">
              <a:latin typeface="DM Sans" pitchFamily="2" charset="0"/>
              <a:ea typeface="Arial"/>
              <a:cs typeface="Arial"/>
              <a:sym typeface="Arial"/>
            </a:endParaRPr>
          </a:p>
          <a:p>
            <a:pPr marL="386079" indent="-374015" algn="l">
              <a:buClr>
                <a:srgbClr val="1675D1"/>
              </a:buClr>
              <a:buSzPct val="100000"/>
              <a:buChar char="•"/>
              <a:defRPr spc="0"/>
            </a:pPr>
            <a:endParaRPr dirty="0">
              <a:latin typeface="DM Sans" pitchFamily="2" charset="0"/>
              <a:ea typeface="Arial"/>
              <a:cs typeface="Arial"/>
              <a:sym typeface="Arial"/>
            </a:endParaRPr>
          </a:p>
          <a:p>
            <a:pPr marL="386079" indent="-374015" algn="l">
              <a:buClr>
                <a:srgbClr val="1675D1"/>
              </a:buClr>
              <a:buSzPct val="100000"/>
              <a:buChar char="•"/>
              <a:defRPr spc="0"/>
            </a:pPr>
            <a:r>
              <a:rPr dirty="0">
                <a:latin typeface="DM Sans" pitchFamily="2" charset="0"/>
                <a:ea typeface="DM Sans Light"/>
                <a:cs typeface="DM Sans Light"/>
                <a:sym typeface="DM Sans Light"/>
              </a:rPr>
              <a:t>If a parish has one stipendiary priest,     a 0.33 House for Duty priest and a</a:t>
            </a:r>
            <a:br>
              <a:rPr dirty="0">
                <a:latin typeface="DM Sans" pitchFamily="2" charset="0"/>
                <a:ea typeface="Arial"/>
                <a:cs typeface="Arial"/>
                <a:sym typeface="Arial"/>
              </a:rPr>
            </a:br>
            <a:r>
              <a:rPr dirty="0" err="1">
                <a:latin typeface="DM Sans" pitchFamily="2" charset="0"/>
                <a:ea typeface="DM Sans Light"/>
                <a:cs typeface="DM Sans Light"/>
                <a:sym typeface="DM Sans Light"/>
              </a:rPr>
              <a:t>WCom</a:t>
            </a:r>
            <a:r>
              <a:rPr dirty="0">
                <a:latin typeface="DM Sans" pitchFamily="2" charset="0"/>
                <a:ea typeface="DM Sans Light"/>
                <a:cs typeface="DM Sans Light"/>
                <a:sym typeface="DM Sans Light"/>
              </a:rPr>
              <a:t> of 125, their share request will be (£</a:t>
            </a:r>
            <a:r>
              <a:rPr lang="en-GB" dirty="0">
                <a:latin typeface="DM Sans" pitchFamily="2" charset="0"/>
                <a:ea typeface="DM Sans Light"/>
                <a:cs typeface="DM Sans Light"/>
                <a:sym typeface="DM Sans Light"/>
              </a:rPr>
              <a:t>50,280</a:t>
            </a:r>
            <a:r>
              <a:rPr dirty="0">
                <a:latin typeface="DM Sans" pitchFamily="2" charset="0"/>
                <a:ea typeface="DM Sans Light"/>
                <a:cs typeface="DM Sans Light"/>
                <a:sym typeface="DM Sans Light"/>
              </a:rPr>
              <a:t>*1.33) + (£2</a:t>
            </a:r>
            <a:r>
              <a:rPr lang="en-GB" dirty="0">
                <a:latin typeface="DM Sans" pitchFamily="2" charset="0"/>
                <a:ea typeface="DM Sans Light"/>
                <a:cs typeface="DM Sans Light"/>
                <a:sym typeface="DM Sans Light"/>
              </a:rPr>
              <a:t>83</a:t>
            </a:r>
            <a:r>
              <a:rPr dirty="0">
                <a:latin typeface="DM Sans" pitchFamily="2" charset="0"/>
                <a:ea typeface="DM Sans Light"/>
                <a:cs typeface="DM Sans Light"/>
                <a:sym typeface="DM Sans Light"/>
              </a:rPr>
              <a:t>x125 people)</a:t>
            </a:r>
            <a:br>
              <a:rPr dirty="0">
                <a:latin typeface="DM Sans" pitchFamily="2" charset="0"/>
                <a:ea typeface="Arial"/>
                <a:cs typeface="Arial"/>
                <a:sym typeface="Arial"/>
              </a:rPr>
            </a:br>
            <a:r>
              <a:rPr b="1" dirty="0">
                <a:latin typeface="DM Sans" pitchFamily="2" charset="0"/>
                <a:ea typeface="DM Sans 9pt Regular Bold"/>
                <a:cs typeface="DM Sans 9pt Regular Bold"/>
                <a:sym typeface="DM Sans 9pt Regular Bold"/>
              </a:rPr>
              <a:t>= £</a:t>
            </a:r>
            <a:r>
              <a:rPr lang="en-GB" b="1" dirty="0">
                <a:latin typeface="DM Sans" pitchFamily="2" charset="0"/>
                <a:ea typeface="DM Sans 9pt Regular Bold"/>
                <a:cs typeface="DM Sans 9pt Regular Bold"/>
                <a:sym typeface="DM Sans 9pt Regular Bold"/>
              </a:rPr>
              <a:t>102,247</a:t>
            </a:r>
            <a:endParaRPr b="1" dirty="0">
              <a:latin typeface="DM Sans" pitchFamily="2" charset="0"/>
              <a:ea typeface="DM Sans 9pt Regular Bold"/>
              <a:cs typeface="DM Sans 9pt Regular Bold"/>
              <a:sym typeface="DM Sans 9pt Regular Bold"/>
            </a:endParaRPr>
          </a:p>
        </p:txBody>
      </p:sp>
      <p:pic>
        <p:nvPicPr>
          <p:cNvPr id="139" name="Image" descr="Image"/>
          <p:cNvPicPr>
            <a:picLocks noChangeAspect="1"/>
          </p:cNvPicPr>
          <p:nvPr/>
        </p:nvPicPr>
        <p:blipFill>
          <a:blip r:embed="rId3"/>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1CCD3B7E418C48ADEC61883E4F7882" ma:contentTypeVersion="19" ma:contentTypeDescription="Create a new document." ma:contentTypeScope="" ma:versionID="3e42455658716ff46a5bef23c7727dff">
  <xsd:schema xmlns:xsd="http://www.w3.org/2001/XMLSchema" xmlns:xs="http://www.w3.org/2001/XMLSchema" xmlns:p="http://schemas.microsoft.com/office/2006/metadata/properties" xmlns:ns2="56df17df-dc32-4fbe-924d-a9c923d0254e" xmlns:ns3="727dee50-6cfa-4a1f-824d-f96b81589c61" xmlns:ns4="2630dbf1-9670-49a5-93a6-011babee3226" targetNamespace="http://schemas.microsoft.com/office/2006/metadata/properties" ma:root="true" ma:fieldsID="86b7eac3f570bdb8cc80399268b12c3b" ns2:_="" ns3:_="" ns4:_="">
    <xsd:import namespace="56df17df-dc32-4fbe-924d-a9c923d0254e"/>
    <xsd:import namespace="727dee50-6cfa-4a1f-824d-f96b81589c61"/>
    <xsd:import namespace="2630dbf1-9670-49a5-93a6-011babee322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_x0069_232" minOccurs="0"/>
                <xsd:element ref="ns2:MediaLengthInSeconds" minOccurs="0"/>
                <xsd:element ref="ns2:MediaServiceObjectDetectorVersion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df17df-dc32-4fbe-924d-a9c923d02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x0069_232" ma:index="20" nillable="true" ma:displayName="Date and time" ma:internalName="_x0069_232">
      <xsd:simpleType>
        <xsd:restriction base="dms:DateTim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7ead7a6-84b1-4173-ae92-3aadd00dabd6"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7dee50-6cfa-4a1f-824d-f96b81589c6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30dbf1-9670-49a5-93a6-011babee3226"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1067d986-bdec-4939-b1c3-795b24e71113}" ma:internalName="TaxCatchAll" ma:showField="CatchAllData" ma:web="727dee50-6cfa-4a1f-824d-f96b81589c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630dbf1-9670-49a5-93a6-011babee3226" xsi:nil="true"/>
    <lcf76f155ced4ddcb4097134ff3c332f xmlns="56df17df-dc32-4fbe-924d-a9c923d0254e">
      <Terms xmlns="http://schemas.microsoft.com/office/infopath/2007/PartnerControls"/>
    </lcf76f155ced4ddcb4097134ff3c332f>
    <_x0069_232 xmlns="56df17df-dc32-4fbe-924d-a9c923d0254e" xsi:nil="true"/>
    <SharedWithUsers xmlns="727dee50-6cfa-4a1f-824d-f96b81589c61">
      <UserInfo>
        <DisplayName>Archdeacon of Dorset</DisplayName>
        <AccountId>88</AccountId>
        <AccountType/>
      </UserInfo>
      <UserInfo>
        <DisplayName>Rebecca Paveley</DisplayName>
        <AccountId>129</AccountId>
        <AccountType/>
      </UserInfo>
      <UserInfo>
        <DisplayName>David Pain</DisplayName>
        <AccountId>13</AccountId>
        <AccountType/>
      </UserInfo>
    </SharedWithUsers>
  </documentManagement>
</p:properties>
</file>

<file path=customXml/itemProps1.xml><?xml version="1.0" encoding="utf-8"?>
<ds:datastoreItem xmlns:ds="http://schemas.openxmlformats.org/officeDocument/2006/customXml" ds:itemID="{9C6DE457-5A4B-4AA9-9CD2-BD82757A7F27}">
  <ds:schemaRefs>
    <ds:schemaRef ds:uri="http://schemas.microsoft.com/sharepoint/v3/contenttype/forms"/>
  </ds:schemaRefs>
</ds:datastoreItem>
</file>

<file path=customXml/itemProps2.xml><?xml version="1.0" encoding="utf-8"?>
<ds:datastoreItem xmlns:ds="http://schemas.openxmlformats.org/officeDocument/2006/customXml" ds:itemID="{B1212BCA-3885-45C8-B447-04C43827314F}">
  <ds:schemaRefs>
    <ds:schemaRef ds:uri="2630dbf1-9670-49a5-93a6-011babee3226"/>
    <ds:schemaRef ds:uri="56df17df-dc32-4fbe-924d-a9c923d0254e"/>
    <ds:schemaRef ds:uri="727dee50-6cfa-4a1f-824d-f96b81589c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AF5E58-8A96-45E2-8B51-A0347FF9237C}">
  <ds:schemaRefs>
    <ds:schemaRef ds:uri="2630dbf1-9670-49a5-93a6-011babee3226"/>
    <ds:schemaRef ds:uri="56df17df-dc32-4fbe-924d-a9c923d0254e"/>
    <ds:schemaRef ds:uri="727dee50-6cfa-4a1f-824d-f96b81589c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1641</Words>
  <Application>Microsoft Office PowerPoint</Application>
  <PresentationFormat>Custom</PresentationFormat>
  <Paragraphs>102</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DM Sans</vt:lpstr>
      <vt:lpstr>DM Sans Regular</vt:lpstr>
      <vt:lpstr>Helvetica</vt:lpstr>
      <vt:lpstr>Helvetica Neue</vt:lpstr>
      <vt:lpstr>Office Theme</vt:lpstr>
      <vt:lpstr>Financing the  future sustainably  A new Share system</vt:lpstr>
      <vt:lpstr>What Share pays for - and what it doesn’t</vt:lpstr>
      <vt:lpstr>Making Jesus Known – our vision</vt:lpstr>
      <vt:lpstr>How will a new system help us Make Jesus Known?</vt:lpstr>
      <vt:lpstr>Share review – need for change</vt:lpstr>
      <vt:lpstr>So what is being proposed as a way forward?</vt:lpstr>
      <vt:lpstr>PowerPoint Presentation</vt:lpstr>
      <vt:lpstr>What assistance will there be?</vt:lpstr>
      <vt:lpstr>How will this work in practice? (2026)</vt:lpstr>
      <vt:lpstr>In a multi-parish benefice of 6 churches with the following Worshipping Communities figures (totalling 125):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the  future sustainably  A new Share system</dc:title>
  <dc:creator>Elizabeth Harvey</dc:creator>
  <cp:lastModifiedBy>Elizabeth Harvey</cp:lastModifiedBy>
  <cp:revision>2</cp:revision>
  <dcterms:modified xsi:type="dcterms:W3CDTF">2026-01-06T17:38:24Z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0x010100621CCD3B7E418C48ADEC61883E4F7882</vt:lpwstr>
  </property>
  <property fmtid="{D5CDD505-2E9C-101B-9397-08002B2CF9AE}" pid="3" name="MediaServiceImageTags">
    <vt:lpwstr/>
  </property>
</Properties>
</file>