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1" r:id="rId5"/>
    <p:sldId id="256" r:id="rId6"/>
    <p:sldId id="257" r:id="rId7"/>
    <p:sldId id="259" r:id="rId8"/>
    <p:sldId id="258" r:id="rId9"/>
    <p:sldId id="265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5D1"/>
    <a:srgbClr val="E2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75862" autoAdjust="0"/>
  </p:normalViewPr>
  <p:slideViewPr>
    <p:cSldViewPr snapToGrid="0">
      <p:cViewPr varScale="1">
        <p:scale>
          <a:sx n="63" d="100"/>
          <a:sy n="63" d="100"/>
        </p:scale>
        <p:origin x="154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4T14:17:59.85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1,'1'3,"1"0,0 0,0 0,0 0,0 0,0-1,1 1,-1-1,1 0,0 1,0-1,0 0,0-1,6 4,15 11,180 132,5-10,298 147,-373-219,2-6,2-6,3-5,2-7,2-7,0-5,3-7,199 6,581-31,-417-5,-286 3,-1-10,292-55,-417 49,-1-5,112-45,-160 50,-1-3,-1-1,-1-2,-1-3,79-64,113-93,-104 85,-72 41,-35 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4T14:18:01.288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1,'68'3,"0"3,0 3,-1 3,-1 3,74 26,-134-39,0-1,-1 2,1-1,-1 1,0-1,1 1,-1 1,-1-1,1 1,0 0,-1 0,0 0,0 1,0-1,0 1,-1 0,0 0,0 0,0 1,4 10,-5-5,0 0,0 1,-1-1,-1 1,0-1,0 1,-1-1,-1 1,-5 21,-31 103,21-82,3 1,-9 64,18-66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4T14:18:04.039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5777 176,'-20'1,"-1"1,2 1,-1 1,0 0,-36 15,-95 47,107-45,-406 166,355-156,-1-4,-188 27,95-41,-267-15,229-3,-959 1,780 5,318-4,1-5,0-2,1-5,1-4,0-3,-82-33,-311-83,472 136,-223-68,66 18,56 17,-135-63,152 51,53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4T14:18:05.483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106 700,'-3'-47,"-3"1,-1 0,-2 1,-20-60,16 63,2-1,1 0,3-1,-4-76,11 115,0 1,0 0,1-1,-1 1,1 0,0-1,1 1,-1 0,1 0,-1 0,1 0,0 0,1 0,-1 1,1-1,-1 1,1-1,0 1,0 0,1 0,-1 0,1 1,-1-1,1 1,0 0,0 0,0 0,5-1,10-2,-1 1,0 1,1 0,-1 2,25 0,-25 1,217 4,-175-2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29DF-8115-450B-BD3E-49266F55A40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C08-8F91-41AA-94D2-74D8D9451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1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/>
              <a:t>INFORMATION AND OPINIONS: see s.4(5) Synodical Government Measure 1969:</a:t>
            </a:r>
          </a:p>
          <a:p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(5) The diocesan synod shall keep the deanery synods of the diocese informed of the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policies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problems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of the diocese and of the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business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which is to come before meetings of the diocesan synod, and may delegate executive functions to deanery synods; and shall keep themselves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informed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through the deanery synods, of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events and opinion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in the parishes, and shall give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opportunities for discussing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at meetings of the diocesan synod </a:t>
            </a:r>
            <a:r>
              <a:rPr lang="en-GB" sz="1050" b="1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matters raised by deanery synods and parochial church councils</a:t>
            </a:r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endParaRPr lang="en-GB" sz="1050" b="0" i="0" dirty="0">
              <a:solidFill>
                <a:srgbClr val="1E1E1E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Also s.5 (3): duty of Deanery Synod to consider business of Diocesan Synod, sound parochial opinion, raise matters with Diocesan Synod. </a:t>
            </a:r>
          </a:p>
          <a:p>
            <a:endParaRPr lang="en-GB" sz="1050" b="0" i="0" dirty="0">
              <a:solidFill>
                <a:srgbClr val="1E1E1E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ARTICLE 8 BUSINESS: Permanent changes to key services (baptism, holy communion, ordinal) or union with other Christian bodies etc requires approval of majority of Diocesan Synods, and 2/3 majority in General Synod Houses. Diocesan Synods sometimes refer to Deanery Synods for an opinion too (but aren’t required to.) </a:t>
            </a:r>
          </a:p>
          <a:p>
            <a:endParaRPr lang="en-GB" sz="1050" b="0" i="0" dirty="0">
              <a:solidFill>
                <a:srgbClr val="1E1E1E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GB" sz="1050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RAISING MATTERS FOR DISCUSSION: See s.2(2)(e) Parochial Church Councils (Powers) Measure 1956; s.5(3)(e) and 4(2)(c) Synodical Government Measure 1969</a:t>
            </a:r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75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65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8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70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21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7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5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Standing Orders of Salisbury Diocesan Synod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4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section 4(2) Synodical Government Measure 1969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5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See section 4(2) Synodical Government Measure 1969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6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See 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1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See Article 12 (elections) and Article 57 (varying Articles) of the DBF Articles of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Apoint</a:t>
            </a:r>
            <a:r>
              <a:rPr lang="en-GB" dirty="0"/>
              <a:t> Auditor – see Article 9 of the Salisbury DBF Articles of Association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8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Dioceses, Pastoral and Mission Measure 2007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Mission and Pastoral Measure 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Repair of Benefice Buildings Measure 1972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Standing Orders of Salisbury Diocesan Synod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09C08-8F91-41AA-94D2-74D8D9451E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3923-CC21-A556-E5F4-892FCFC1B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977A-2A8A-644B-EEE2-47AA719D3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0924C-2183-EB50-8AAB-B6245643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EF7BA-2E83-D72E-4A81-93C012FB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FA5EA-39AF-5BD2-D308-B84C9768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1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77B2-E383-0AE7-DDA7-92C0CFD0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79871-9F41-444B-A15B-673E92AAA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4373-E4E6-3138-4C6A-AB7E0344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8DA7-22EC-3260-A0F5-4966B3DD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E6C16-F157-DAD6-47F7-683468DC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2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23C3A-BC5C-2B87-8C2B-B5F03EA08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F1949-8249-CC05-EFC9-4D52A416F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4338E-F74F-D788-DC93-601C2AF4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E34D-38F3-3A4E-A208-743F9F4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11429-BE20-05B3-5F22-31357E5A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93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>
            <a:extLst>
              <a:ext uri="{FF2B5EF4-FFF2-40B4-BE49-F238E27FC236}">
                <a16:creationId xmlns:a16="http://schemas.microsoft.com/office/drawing/2014/main" id="{EE0BE5FB-D9A2-C1ED-E633-60D06BF14910}"/>
              </a:ext>
            </a:extLst>
          </p:cNvPr>
          <p:cNvSpPr/>
          <p:nvPr userDrawn="1"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8CC1F4"/>
          </a:solidFill>
          <a:ln w="12700">
            <a:miter lim="400000"/>
          </a:ln>
        </p:spPr>
        <p:txBody>
          <a:bodyPr lIns="45697" rIns="45697"/>
          <a:lstStyle/>
          <a:p>
            <a:pPr algn="l">
              <a:defRPr sz="1800" spc="0">
                <a:latin typeface="Calibri"/>
                <a:ea typeface="Calibri"/>
                <a:cs typeface="Calibri"/>
                <a:sym typeface="Calibri"/>
              </a:defRPr>
            </a:pPr>
            <a:endParaRPr sz="1799"/>
          </a:p>
        </p:txBody>
      </p:sp>
      <p:pic>
        <p:nvPicPr>
          <p:cNvPr id="10" name="bg object 17" descr="bg object 17">
            <a:extLst>
              <a:ext uri="{FF2B5EF4-FFF2-40B4-BE49-F238E27FC236}">
                <a16:creationId xmlns:a16="http://schemas.microsoft.com/office/drawing/2014/main" id="{AB252277-71B2-AEAC-9E8E-AE4F0465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65" y="553131"/>
            <a:ext cx="11187271" cy="575173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79D108-41CD-68E7-5706-E6DE5E8ADE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3313" y="1166813"/>
            <a:ext cx="4992687" cy="104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DM Sans" pitchFamily="2" charset="0"/>
              </a:defRPr>
            </a:lvl1pPr>
          </a:lstStyle>
          <a:p>
            <a:pPr lvl="0"/>
            <a:r>
              <a:rPr lang="en-GB" dirty="0"/>
              <a:t>Heading – DM Sans – Bold – 36pt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BEF7016-8697-AF22-8447-B16AFCE76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313" y="2240125"/>
            <a:ext cx="4992687" cy="104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latin typeface="DM Sans" pitchFamily="2" charset="0"/>
              </a:defRPr>
            </a:lvl1pPr>
          </a:lstStyle>
          <a:p>
            <a:pPr lvl="0"/>
            <a:r>
              <a:rPr lang="en-GB" b="0" dirty="0"/>
              <a:t>Subheading - Regular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EB19DDF-45B7-C37A-76C6-E8DDB7E1C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3313" y="3321320"/>
            <a:ext cx="4992687" cy="1040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DM Sans" pitchFamily="2" charset="0"/>
              </a:defRPr>
            </a:lvl1pPr>
          </a:lstStyle>
          <a:p>
            <a:pPr lvl="0"/>
            <a:r>
              <a:rPr lang="en-GB" b="0" dirty="0"/>
              <a:t>Date/Additional Info –</a:t>
            </a:r>
          </a:p>
          <a:p>
            <a:pPr lvl="0"/>
            <a:r>
              <a:rPr lang="en-GB" b="0" dirty="0"/>
              <a:t>Regular – 20pt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4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DC74-F395-41FE-44A9-8AE277AB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3FDAE-06D3-F6E9-AF4A-66AFADCB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881B-4E5A-6E19-30F1-DEC12FD2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6BF0-3935-3B7C-98A7-2F3023CC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D8949-BE4D-ED05-1ABE-9AC35EF2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A1AF-3606-9B5D-AF2C-510B990D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A0946-0561-57A4-D0DB-B2A9FAC5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EA8FB-EEC7-3312-D7C4-99B02D65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3D92-4B4E-A83D-9008-65F68D9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7E81-8F44-0C3B-5DFF-1D191B7B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9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0330-04EF-296C-3B8F-B2E4AF37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35F6-FADE-9369-A2EE-1D0DCEA96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95B37-5EB3-99C1-8634-DC7CA9C51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6824D-B003-7680-890B-E360B706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1A9BE-7211-739F-ECA7-ED45D0DD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97557-FE62-5BA0-D779-5F8A2274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0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C92-7F90-EFA7-7BDD-EB4D1A1A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9B716-37B3-47F7-8032-DB05F066E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32244-A2BF-D84F-3AD2-5BFF5BAEE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BC12B-7A65-C709-CB64-9A852F56D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35605-F08D-3BEF-3BE9-EDA527033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14814-921C-532B-6FE7-A1BE4146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5F2EE-C3C3-AC47-44CD-0E3B7842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28F1D-75BD-0ADC-0251-CB85D2A2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69E7-1BDC-59E3-267F-16C4F715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DED63-39EF-FBE4-8A98-A0F6F26B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FE472-EB1A-B962-1CC8-2E343CB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8680A-58BB-68FC-D4FC-DC859BB2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9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EBB08-6C4C-15CE-1781-8BA43974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257CC-1237-DA06-F104-BD6FF9C2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040F0-F216-6D5A-398E-F6D1EC85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2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FECCE-06B5-D242-63C0-425FC88F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3EA9C-1690-98BC-19B7-273A325C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2F41B-FB2D-D4DD-8311-36DB2B645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50617-90B6-ADC6-6829-5D1765CB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FBDDB-9D9B-3EFB-09D6-B53BE3F9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E8218-360A-AAEC-F853-3D3DAD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D1A0-3B2A-979A-C24F-12486120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2641-2A86-75E8-AE34-A5A9BA492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38AE5-CD7C-437D-56B8-78F3B0EA1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EA443-C4FD-0889-5344-8BBF4785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968F8-C801-E6EB-BF34-1E061B98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7A2E0-33DB-1A4B-4204-8641C71F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8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BA16C-1E1B-6AE9-D568-EF1A1870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AABC-5F89-250F-8B36-FAC6402EC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33AB-DD1D-E450-63DC-E7F87D4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B8FA-A105-4432-9842-DF642D6C36C2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1FD2-97D5-81D2-1A4B-C46A1A533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3924A-0FF7-9081-B79C-41C6B90C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C516-2CDD-4254-84F1-1285A9E03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1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C8CF7-4E8B-92ED-A1B4-27A750BF5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3313" y="2175217"/>
            <a:ext cx="4992687" cy="104035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4400" b="1" dirty="0">
                <a:latin typeface="DM Sans" pitchFamily="2" charset="0"/>
              </a:rPr>
              <a:t>Diocesan Synod</a:t>
            </a:r>
          </a:p>
          <a:p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A811B-3CE1-F7EB-DD7A-EB38548F8A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3311" y="2780854"/>
            <a:ext cx="4992687" cy="1040359"/>
          </a:xfrm>
        </p:spPr>
        <p:txBody>
          <a:bodyPr/>
          <a:lstStyle/>
          <a:p>
            <a:r>
              <a:rPr lang="en-GB" sz="2800" dirty="0"/>
              <a:t>Onboarding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CEA48-64E7-033F-65A6-57E532817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3309" y="3303390"/>
            <a:ext cx="4992687" cy="1040359"/>
          </a:xfrm>
        </p:spPr>
        <p:txBody>
          <a:bodyPr>
            <a:normAutofit/>
          </a:bodyPr>
          <a:lstStyle/>
          <a:p>
            <a:r>
              <a:rPr lang="en-GB" sz="2800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36423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37477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Functions</a:t>
            </a:r>
          </a:p>
          <a:p>
            <a:endParaRPr lang="en-GB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Miscellaneous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Various statutory provisions, </a:t>
            </a:r>
            <a:r>
              <a:rPr lang="en-GB" sz="2400" dirty="0" err="1">
                <a:latin typeface="DM Sans" pitchFamily="2" charset="0"/>
              </a:rPr>
              <a:t>eg</a:t>
            </a:r>
            <a:endParaRPr lang="en-GB" sz="2400" dirty="0">
              <a:latin typeface="DM Sans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Diocesan Bishop must consult Diocesan Synod before making an instrument of delegation to another bishop	(unless urgent)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Provide or vary terms of reference for various diocesan bodies, </a:t>
            </a:r>
            <a:r>
              <a:rPr lang="en-GB" sz="2400" dirty="0" err="1">
                <a:latin typeface="DM Sans" pitchFamily="2" charset="0"/>
              </a:rPr>
              <a:t>eg</a:t>
            </a:r>
            <a:r>
              <a:rPr lang="en-GB" sz="2400" dirty="0">
                <a:latin typeface="DM Sans" pitchFamily="2" charset="0"/>
              </a:rPr>
              <a:t> Diocesan Mission and Pastoral Committee, Diocesan Parsonages Board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22099322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733361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Procedures</a:t>
            </a:r>
          </a:p>
          <a:p>
            <a:endParaRPr lang="en-GB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Convened by the President (the bishop)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or on request of Bishop’s Council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or on request of 30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At least 2 meetings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6 weeks notice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In emergency, 7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Individuals can raise matters new business to bring to Synod in this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Can meet in separate Houses in certain 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5640853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73336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Procedures</a:t>
            </a:r>
          </a:p>
          <a:p>
            <a:endParaRPr lang="en-GB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Items of business and order settled by Bishop’s Council as Standing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Agenda paper circulated 14 days in advance (unless special emergency meeting)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Members can raise a motion or question arising from agenda with 7 days notice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Quorum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1 bishop and 1/3 of each other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38120038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73336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Procedures</a:t>
            </a:r>
          </a:p>
          <a:p>
            <a:endParaRPr lang="en-GB" sz="24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Chairing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Chair decides order of speaking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Keeps good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Interruptions: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Members can raise a point of order at any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Member can correct a misunderstanding of facts (“personal explanation”)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Interruptions not otherwise permitted</a:t>
            </a: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33684510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7333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Motions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See detailed rules about motions, speeches and amendments </a:t>
            </a:r>
          </a:p>
          <a:p>
            <a:endParaRPr lang="en-GB" sz="24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Procedural Motions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Pass to next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Adjourn the Synod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Adjourn the debate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Close the debate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Limitation of length of speeches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Vary order of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Suspend Standing Orders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21271207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73336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Voting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Assent of all 3 Houses required (but presumed unless a vote by Houses is called)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Normally, a simple majority vote by show of hands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Some special business requires an enhanced majority in each House (</a:t>
            </a:r>
            <a:r>
              <a:rPr lang="en-GB" sz="2400" dirty="0" err="1">
                <a:latin typeface="DM Sans" pitchFamily="2" charset="0"/>
              </a:rPr>
              <a:t>eg</a:t>
            </a:r>
            <a:r>
              <a:rPr lang="en-GB" sz="2400" dirty="0">
                <a:latin typeface="DM Sans" pitchFamily="2" charset="0"/>
              </a:rPr>
              <a:t> Article 8 business)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No casting vote (but President has a casting vote if votes equally divided in House of Bishops)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12653688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6257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Members may ask questions of any officer of the Synod, or the Chair of any body constituted by the Synod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Person asked may refuse to answer without giving a reason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President may instruct the Diocesan Secretary to answer on behalf of another officer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Each member can ask up to 2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Each question may be followed up by one supplementary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20083317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3AA78D5-D426-B4B1-0864-4A8C51F66608}"/>
              </a:ext>
            </a:extLst>
          </p:cNvPr>
          <p:cNvSpPr/>
          <p:nvPr/>
        </p:nvSpPr>
        <p:spPr>
          <a:xfrm>
            <a:off x="3920613" y="1032387"/>
            <a:ext cx="4385187" cy="4385192"/>
          </a:xfrm>
          <a:prstGeom prst="ellipse">
            <a:avLst/>
          </a:prstGeom>
          <a:solidFill>
            <a:srgbClr val="1675D1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69379-6640-BD79-20FD-4351F3ABBE64}"/>
              </a:ext>
            </a:extLst>
          </p:cNvPr>
          <p:cNvSpPr txBox="1"/>
          <p:nvPr/>
        </p:nvSpPr>
        <p:spPr>
          <a:xfrm>
            <a:off x="4584290" y="2418437"/>
            <a:ext cx="3023420" cy="161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89291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F495E3-79F2-03E5-16D7-0139FA2B4BBC}"/>
              </a:ext>
            </a:extLst>
          </p:cNvPr>
          <p:cNvGrpSpPr/>
          <p:nvPr/>
        </p:nvGrpSpPr>
        <p:grpSpPr>
          <a:xfrm>
            <a:off x="3920613" y="1032387"/>
            <a:ext cx="4350774" cy="4350774"/>
            <a:chOff x="3920613" y="1032387"/>
            <a:chExt cx="4350774" cy="43507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22B2164-B7C0-20D7-DB4B-15F8288DA7D5}"/>
                </a:ext>
              </a:extLst>
            </p:cNvPr>
            <p:cNvSpPr/>
            <p:nvPr/>
          </p:nvSpPr>
          <p:spPr>
            <a:xfrm>
              <a:off x="3920613" y="1032387"/>
              <a:ext cx="4350774" cy="4350774"/>
            </a:xfrm>
            <a:prstGeom prst="ellipse">
              <a:avLst/>
            </a:prstGeom>
            <a:solidFill>
              <a:srgbClr val="1675D1"/>
            </a:solidFill>
            <a:ln w="571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3C3B17-09E9-137F-F344-A09D1C2474C1}"/>
                </a:ext>
              </a:extLst>
            </p:cNvPr>
            <p:cNvSpPr txBox="1"/>
            <p:nvPr/>
          </p:nvSpPr>
          <p:spPr>
            <a:xfrm>
              <a:off x="4417142" y="2330611"/>
              <a:ext cx="3357716" cy="1754326"/>
            </a:xfrm>
            <a:prstGeom prst="rect">
              <a:avLst/>
            </a:prstGeom>
            <a:solidFill>
              <a:srgbClr val="1675D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dirty="0">
                  <a:solidFill>
                    <a:schemeClr val="bg1"/>
                  </a:solidFill>
                  <a:latin typeface="DM Sans" pitchFamily="2" charset="0"/>
                </a:rPr>
                <a:t>Diocesan Synod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166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6CC5820-6786-9B33-B79D-962B9BBAAAA3}"/>
              </a:ext>
            </a:extLst>
          </p:cNvPr>
          <p:cNvSpPr/>
          <p:nvPr/>
        </p:nvSpPr>
        <p:spPr>
          <a:xfrm>
            <a:off x="8154145" y="356550"/>
            <a:ext cx="1890252" cy="1890252"/>
          </a:xfrm>
          <a:prstGeom prst="ellipse">
            <a:avLst/>
          </a:prstGeom>
          <a:noFill/>
          <a:ln w="57150">
            <a:solidFill>
              <a:srgbClr val="167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598300-428B-980E-EC3B-811DB185A8FE}"/>
              </a:ext>
            </a:extLst>
          </p:cNvPr>
          <p:cNvSpPr/>
          <p:nvPr/>
        </p:nvSpPr>
        <p:spPr>
          <a:xfrm>
            <a:off x="3279557" y="3018591"/>
            <a:ext cx="1890252" cy="1890252"/>
          </a:xfrm>
          <a:prstGeom prst="ellipse">
            <a:avLst/>
          </a:prstGeom>
          <a:noFill/>
          <a:ln w="57150">
            <a:solidFill>
              <a:srgbClr val="167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921E9A-603F-57F9-A561-8FA47EECF0B2}"/>
              </a:ext>
            </a:extLst>
          </p:cNvPr>
          <p:cNvSpPr/>
          <p:nvPr/>
        </p:nvSpPr>
        <p:spPr>
          <a:xfrm>
            <a:off x="647538" y="4364466"/>
            <a:ext cx="1890252" cy="1890252"/>
          </a:xfrm>
          <a:prstGeom prst="ellipse">
            <a:avLst/>
          </a:prstGeom>
          <a:noFill/>
          <a:ln w="57150">
            <a:solidFill>
              <a:srgbClr val="167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650DE4-C297-A81B-9522-B929610C247B}"/>
              </a:ext>
            </a:extLst>
          </p:cNvPr>
          <p:cNvGrpSpPr/>
          <p:nvPr/>
        </p:nvGrpSpPr>
        <p:grpSpPr>
          <a:xfrm>
            <a:off x="5731313" y="1717174"/>
            <a:ext cx="1890250" cy="1890252"/>
            <a:chOff x="5731313" y="1717174"/>
            <a:chExt cx="1890250" cy="18902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50FDDE-82C9-77EB-3BD9-1DC62BB3856B}"/>
                </a:ext>
              </a:extLst>
            </p:cNvPr>
            <p:cNvSpPr/>
            <p:nvPr/>
          </p:nvSpPr>
          <p:spPr>
            <a:xfrm>
              <a:off x="5731313" y="1717174"/>
              <a:ext cx="1890250" cy="1890252"/>
            </a:xfrm>
            <a:prstGeom prst="ellipse">
              <a:avLst/>
            </a:prstGeom>
            <a:noFill/>
            <a:ln w="57150">
              <a:solidFill>
                <a:srgbClr val="1675D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DM Sans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B44DAC-73C0-CD1F-E292-23D9010BAEDE}"/>
                </a:ext>
              </a:extLst>
            </p:cNvPr>
            <p:cNvSpPr txBox="1"/>
            <p:nvPr/>
          </p:nvSpPr>
          <p:spPr>
            <a:xfrm>
              <a:off x="5865276" y="2246801"/>
              <a:ext cx="16223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DM Sans" pitchFamily="2" charset="0"/>
                </a:rPr>
                <a:t>Diocesan Synod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459125-462E-9571-B3B4-6624E03D2C6B}"/>
              </a:ext>
            </a:extLst>
          </p:cNvPr>
          <p:cNvSpPr txBox="1"/>
          <p:nvPr/>
        </p:nvSpPr>
        <p:spPr>
          <a:xfrm>
            <a:off x="8288109" y="886177"/>
            <a:ext cx="1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DM Sans" pitchFamily="2" charset="0"/>
              </a:rPr>
              <a:t>General Synod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98040E-37AC-F0EC-1CD5-128F344F9EB4}"/>
              </a:ext>
            </a:extLst>
          </p:cNvPr>
          <p:cNvSpPr txBox="1"/>
          <p:nvPr/>
        </p:nvSpPr>
        <p:spPr>
          <a:xfrm>
            <a:off x="3413521" y="3533469"/>
            <a:ext cx="162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DM Sans" pitchFamily="2" charset="0"/>
              </a:rPr>
              <a:t>Deanery Synod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7A6D2-7C44-5E46-507D-30D2C6658BEA}"/>
              </a:ext>
            </a:extLst>
          </p:cNvPr>
          <p:cNvSpPr txBox="1"/>
          <p:nvPr/>
        </p:nvSpPr>
        <p:spPr>
          <a:xfrm>
            <a:off x="781502" y="5041577"/>
            <a:ext cx="162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DM Sans" pitchFamily="2" charset="0"/>
              </a:rPr>
              <a:t>PCC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976510-EDE5-04CA-1AFB-F6A9E06FE518}"/>
              </a:ext>
            </a:extLst>
          </p:cNvPr>
          <p:cNvGrpSpPr/>
          <p:nvPr/>
        </p:nvGrpSpPr>
        <p:grpSpPr>
          <a:xfrm>
            <a:off x="485730" y="1648866"/>
            <a:ext cx="7660558" cy="726016"/>
            <a:chOff x="1167048" y="1574738"/>
            <a:chExt cx="7660558" cy="7260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25ABAE-8D94-C6FA-F3AD-5F3AC0818F85}"/>
                </a:ext>
              </a:extLst>
            </p:cNvPr>
            <p:cNvSpPr txBox="1"/>
            <p:nvPr/>
          </p:nvSpPr>
          <p:spPr>
            <a:xfrm rot="19925151">
              <a:off x="2931262" y="1574738"/>
              <a:ext cx="4020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DM Sans" pitchFamily="2" charset="0"/>
                </a:rPr>
                <a:t>INFORMATION &amp; OPINIONS</a:t>
              </a:r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BFD9FB9A-03A2-B7FE-C26F-0103D9623EF6}"/>
                </a:ext>
              </a:extLst>
            </p:cNvPr>
            <p:cNvSpPr/>
            <p:nvPr/>
          </p:nvSpPr>
          <p:spPr>
            <a:xfrm rot="19934066">
              <a:off x="1167048" y="2051058"/>
              <a:ext cx="7660558" cy="249696"/>
            </a:xfrm>
            <a:prstGeom prst="leftRightArrow">
              <a:avLst>
                <a:gd name="adj1" fmla="val 50000"/>
                <a:gd name="adj2" fmla="val 148781"/>
              </a:avLst>
            </a:prstGeom>
            <a:solidFill>
              <a:srgbClr val="1675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DM Sans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9716071-1039-2377-3105-1E690C906400}"/>
              </a:ext>
            </a:extLst>
          </p:cNvPr>
          <p:cNvSpPr txBox="1"/>
          <p:nvPr/>
        </p:nvSpPr>
        <p:spPr>
          <a:xfrm>
            <a:off x="-39197" y="286012"/>
            <a:ext cx="335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1675D1"/>
                </a:solidFill>
                <a:latin typeface="DM Sans" pitchFamily="2" charset="0"/>
              </a:rPr>
              <a:t>Synodical Structures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A70D94C4-5DFA-CE1D-BD17-6673E31EE89D}"/>
              </a:ext>
            </a:extLst>
          </p:cNvPr>
          <p:cNvSpPr/>
          <p:nvPr/>
        </p:nvSpPr>
        <p:spPr>
          <a:xfrm rot="19927887">
            <a:off x="6230179" y="3131138"/>
            <a:ext cx="4313196" cy="299258"/>
          </a:xfrm>
          <a:prstGeom prst="leftArrow">
            <a:avLst>
              <a:gd name="adj1" fmla="val 50000"/>
              <a:gd name="adj2" fmla="val 168094"/>
            </a:avLst>
          </a:prstGeom>
          <a:solidFill>
            <a:srgbClr val="167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BEF52-18CA-3707-05C5-1038DCA8BCC4}"/>
              </a:ext>
            </a:extLst>
          </p:cNvPr>
          <p:cNvSpPr txBox="1"/>
          <p:nvPr/>
        </p:nvSpPr>
        <p:spPr>
          <a:xfrm rot="19925151">
            <a:off x="7371323" y="2962705"/>
            <a:ext cx="378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M Sans" pitchFamily="2" charset="0"/>
              </a:rPr>
              <a:t>ARTICLE 8 BUSINESS</a:t>
            </a: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0A2F0B2F-5ADE-A3CC-7E0A-3D3B97C48D2A}"/>
              </a:ext>
            </a:extLst>
          </p:cNvPr>
          <p:cNvSpPr/>
          <p:nvPr/>
        </p:nvSpPr>
        <p:spPr>
          <a:xfrm rot="9114246">
            <a:off x="4424552" y="4707035"/>
            <a:ext cx="7727115" cy="293866"/>
          </a:xfrm>
          <a:prstGeom prst="leftArrow">
            <a:avLst>
              <a:gd name="adj1" fmla="val 50000"/>
              <a:gd name="adj2" fmla="val 168094"/>
            </a:avLst>
          </a:prstGeom>
          <a:solidFill>
            <a:srgbClr val="167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931574-CBF3-4D4A-45DE-99CCCAFA6D52}"/>
              </a:ext>
            </a:extLst>
          </p:cNvPr>
          <p:cNvSpPr txBox="1"/>
          <p:nvPr/>
        </p:nvSpPr>
        <p:spPr>
          <a:xfrm rot="19925151">
            <a:off x="6108429" y="4750422"/>
            <a:ext cx="537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M Sans" pitchFamily="2" charset="0"/>
              </a:rPr>
              <a:t>RAISING MATTERS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36969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5FB5F-55B8-90A4-2B14-D1B8D107FF5E}"/>
              </a:ext>
            </a:extLst>
          </p:cNvPr>
          <p:cNvSpPr txBox="1"/>
          <p:nvPr/>
        </p:nvSpPr>
        <p:spPr>
          <a:xfrm>
            <a:off x="-39197" y="286012"/>
            <a:ext cx="3357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1675D1"/>
                </a:solidFill>
                <a:latin typeface="DM Sans" pitchFamily="2" charset="0"/>
              </a:rPr>
              <a:t>Company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A5361-6338-FD63-42EA-A1DA84A45A15}"/>
              </a:ext>
            </a:extLst>
          </p:cNvPr>
          <p:cNvSpPr txBox="1"/>
          <p:nvPr/>
        </p:nvSpPr>
        <p:spPr>
          <a:xfrm>
            <a:off x="3318519" y="286012"/>
            <a:ext cx="84783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M Sans" pitchFamily="2" charset="0"/>
              </a:rPr>
              <a:t>The Diocesan Board of Finance (DBF) 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 private company limited by guarantee without share capital, registered with Companies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 charity, registered with the Charity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latin typeface="DM Sans" pitchFamily="2" charset="0"/>
            </a:endParaRPr>
          </a:p>
          <a:p>
            <a:r>
              <a:rPr lang="en-GB" sz="2400" dirty="0">
                <a:latin typeface="DM Sans" pitchFamily="2" charset="0"/>
              </a:rPr>
              <a:t>Its objects are to support the purposes of the Church of England in the Diocese, particularly 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Holding property, funds and assets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Resourcing ministry (stipends, housing, resources)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1947CB-ADD6-8B8E-289F-F13F71550BED}"/>
              </a:ext>
            </a:extLst>
          </p:cNvPr>
          <p:cNvSpPr/>
          <p:nvPr/>
        </p:nvSpPr>
        <p:spPr>
          <a:xfrm>
            <a:off x="6932071" y="4519195"/>
            <a:ext cx="1251243" cy="1251243"/>
          </a:xfrm>
          <a:prstGeom prst="ellipse">
            <a:avLst/>
          </a:prstGeom>
          <a:noFill/>
          <a:ln w="57150">
            <a:solidFill>
              <a:srgbClr val="167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M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DB6B9-2633-A686-5EC9-6C6036FDF8F1}"/>
              </a:ext>
            </a:extLst>
          </p:cNvPr>
          <p:cNvSpPr txBox="1"/>
          <p:nvPr/>
        </p:nvSpPr>
        <p:spPr>
          <a:xfrm>
            <a:off x="6746309" y="4683151"/>
            <a:ext cx="16223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DM Sans" pitchFamily="2" charset="0"/>
              </a:rPr>
              <a:t>Bishop’s Council = Directors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9F6D33-05F2-2E00-7B08-275F8AB749EB}"/>
              </a:ext>
            </a:extLst>
          </p:cNvPr>
          <p:cNvSpPr/>
          <p:nvPr/>
        </p:nvSpPr>
        <p:spPr>
          <a:xfrm>
            <a:off x="3695700" y="3840023"/>
            <a:ext cx="5181600" cy="2609588"/>
          </a:xfrm>
          <a:prstGeom prst="rect">
            <a:avLst/>
          </a:prstGeom>
          <a:noFill/>
          <a:ln w="57150">
            <a:solidFill>
              <a:srgbClr val="167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764EA1-A720-28BE-D719-AD2574D73CD7}"/>
              </a:ext>
            </a:extLst>
          </p:cNvPr>
          <p:cNvSpPr txBox="1"/>
          <p:nvPr/>
        </p:nvSpPr>
        <p:spPr>
          <a:xfrm>
            <a:off x="5005201" y="3866799"/>
            <a:ext cx="256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DM Sans" pitchFamily="2" charset="0"/>
              </a:rPr>
              <a:t>The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8CF2D-3F90-8938-B276-3E8FDCBEF990}"/>
              </a:ext>
            </a:extLst>
          </p:cNvPr>
          <p:cNvSpPr txBox="1"/>
          <p:nvPr/>
        </p:nvSpPr>
        <p:spPr>
          <a:xfrm rot="21220577">
            <a:off x="506576" y="4312493"/>
            <a:ext cx="3109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Members are the “owners” but don’t run the company</a:t>
            </a:r>
          </a:p>
          <a:p>
            <a:r>
              <a:rPr lang="en-GB" sz="5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0600A-51D0-E69C-A74B-DF09C02F1E81}"/>
              </a:ext>
            </a:extLst>
          </p:cNvPr>
          <p:cNvSpPr txBox="1"/>
          <p:nvPr/>
        </p:nvSpPr>
        <p:spPr>
          <a:xfrm rot="483155">
            <a:off x="9038201" y="4240810"/>
            <a:ext cx="3109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Members entrust the running of the company to the Directors</a:t>
            </a:r>
            <a:endParaRPr lang="en-GB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7072AC-6B7E-86C9-05D4-2481F1CE5D32}"/>
                  </a:ext>
                </a:extLst>
              </p14:cNvPr>
              <p14:cNvContentPartPr/>
              <p14:nvPr/>
            </p14:nvContentPartPr>
            <p14:xfrm>
              <a:off x="1885620" y="5790900"/>
              <a:ext cx="2196720" cy="36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7072AC-6B7E-86C9-05D4-2481F1CE5D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7980" y="5755260"/>
                <a:ext cx="22323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ECBDFC-D4F2-442A-0683-E291A921C167}"/>
                  </a:ext>
                </a:extLst>
              </p14:cNvPr>
              <p14:cNvContentPartPr/>
              <p14:nvPr/>
            </p14:nvContentPartPr>
            <p14:xfrm>
              <a:off x="3943380" y="5772180"/>
              <a:ext cx="209520" cy="262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ECBDFC-D4F2-442A-0683-E291A921C1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5740" y="5736540"/>
                <a:ext cx="2451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7DC836-3BA2-2CA9-65B7-E114E6006BB4}"/>
                  </a:ext>
                </a:extLst>
              </p14:cNvPr>
              <p14:cNvContentPartPr/>
              <p14:nvPr/>
            </p14:nvContentPartPr>
            <p14:xfrm>
              <a:off x="8283540" y="5842380"/>
              <a:ext cx="2080080" cy="218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7DC836-3BA2-2CA9-65B7-E114E6006B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65540" y="5806740"/>
                <a:ext cx="21157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09C7DD-CAE9-039E-F32E-46665A95CBEE}"/>
                  </a:ext>
                </a:extLst>
              </p14:cNvPr>
              <p14:cNvContentPartPr/>
              <p14:nvPr/>
            </p14:nvContentPartPr>
            <p14:xfrm>
              <a:off x="8248620" y="5710620"/>
              <a:ext cx="187200" cy="252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09C7DD-CAE9-039E-F32E-46665A95CB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30620" y="5674980"/>
                <a:ext cx="222840" cy="3236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31A37C-5864-1DE6-D8B6-04F8F47508CF}"/>
              </a:ext>
            </a:extLst>
          </p:cNvPr>
          <p:cNvSpPr txBox="1"/>
          <p:nvPr/>
        </p:nvSpPr>
        <p:spPr>
          <a:xfrm>
            <a:off x="4187818" y="5329235"/>
            <a:ext cx="18902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DM Sans" pitchFamily="2" charset="0"/>
              </a:rPr>
              <a:t>= Members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0C257E-7170-0A85-0FD3-D3D29AD300F5}"/>
              </a:ext>
            </a:extLst>
          </p:cNvPr>
          <p:cNvSpPr/>
          <p:nvPr/>
        </p:nvSpPr>
        <p:spPr>
          <a:xfrm>
            <a:off x="4187820" y="4328464"/>
            <a:ext cx="1890250" cy="1890252"/>
          </a:xfrm>
          <a:prstGeom prst="ellipse">
            <a:avLst/>
          </a:prstGeom>
          <a:noFill/>
          <a:ln w="57150">
            <a:solidFill>
              <a:srgbClr val="167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M Sans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D179D-0409-AA0E-C1DF-155BACD6A369}"/>
              </a:ext>
            </a:extLst>
          </p:cNvPr>
          <p:cNvSpPr txBox="1"/>
          <p:nvPr/>
        </p:nvSpPr>
        <p:spPr>
          <a:xfrm>
            <a:off x="4347831" y="4645914"/>
            <a:ext cx="16223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1067371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44649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M Sans" pitchFamily="2" charset="0"/>
              </a:rPr>
              <a:t>Constitution (outline)</a:t>
            </a:r>
          </a:p>
          <a:p>
            <a:endParaRPr lang="en-GB" sz="1600" dirty="0">
              <a:latin typeface="DM Sans" pitchFamily="2" charset="0"/>
            </a:endParaRPr>
          </a:p>
          <a:p>
            <a:r>
              <a:rPr lang="en-GB" sz="2400" dirty="0">
                <a:latin typeface="DM Sans" pitchFamily="2" charset="0"/>
              </a:rPr>
              <a:t>House of Bishops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Diocesan Bishop (President)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Suffragan Bishops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DM Sans" pitchFamily="2" charset="0"/>
            </a:endParaRPr>
          </a:p>
          <a:p>
            <a:r>
              <a:rPr lang="en-GB" sz="2400" dirty="0">
                <a:latin typeface="DM Sans" pitchFamily="2" charset="0"/>
              </a:rPr>
              <a:t>House of Clergy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The Dean of Salisbury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Archdeacons &amp; Deans of the Channel Islands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Clergy on General Synod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Clergy elected by Deanery Synods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Co-opted clergy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Clergy nominated by the bishop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DM Sans" pitchFamily="2" charset="0"/>
            </a:endParaRPr>
          </a:p>
          <a:p>
            <a:r>
              <a:rPr lang="en-GB" sz="2400" dirty="0">
                <a:latin typeface="DM Sans" pitchFamily="2" charset="0"/>
              </a:rPr>
              <a:t>House of Laity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Laity on General Synod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Laity elected by Deanery Synods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Co-opted laity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DM Sans" pitchFamily="2" charset="0"/>
              </a:rPr>
              <a:t>Laity nominated by the bishop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DM Sans" pitchFamily="2" charset="0"/>
            </a:endParaRPr>
          </a:p>
          <a:p>
            <a:endParaRPr lang="en-GB" sz="2000" dirty="0">
              <a:latin typeface="DM Sans" pitchFamily="2" charset="0"/>
            </a:endParaRPr>
          </a:p>
          <a:p>
            <a:endParaRPr lang="en-GB" sz="20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346369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5928851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Functions</a:t>
            </a:r>
          </a:p>
          <a:p>
            <a:endParaRPr lang="en-GB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Consultative &amp; Advisory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Consider matters concerning the Church of England and make provision for them in the Diocese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Express opinions on matters of religious or public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(But not on issues of doctrine)</a:t>
            </a:r>
          </a:p>
          <a:p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Advise the bishop on matters on which he consults the Synod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Bishop has duty to consult Synod on matters of general concern and importance in the diocese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40105856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3747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Functions</a:t>
            </a:r>
          </a:p>
          <a:p>
            <a:endParaRPr lang="en-GB" dirty="0">
              <a:latin typeface="DM Sans" pitchFamily="2" charset="0"/>
            </a:endParaRPr>
          </a:p>
          <a:p>
            <a:endParaRPr lang="en-GB" sz="28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Financial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DM Sans" pitchFamily="2" charset="0"/>
              </a:rPr>
              <a:t>Consider</a:t>
            </a:r>
            <a:r>
              <a:rPr lang="en-GB" sz="2400" dirty="0">
                <a:latin typeface="DM Sans" pitchFamily="2" charset="0"/>
              </a:rPr>
              <a:t> annual accounts of the DBF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DM Sans" pitchFamily="2" charset="0"/>
              </a:rPr>
              <a:t>Approve</a:t>
            </a:r>
            <a:r>
              <a:rPr lang="en-GB" sz="2400" dirty="0">
                <a:latin typeface="DM Sans" pitchFamily="2" charset="0"/>
              </a:rPr>
              <a:t> the annual budget of the DBF</a:t>
            </a:r>
            <a:endParaRPr lang="en-GB" sz="2400" i="1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  <p:pic>
        <p:nvPicPr>
          <p:cNvPr id="3" name="Picture 2" descr="A group of people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0CC5323A-B6BC-D5B9-23DF-6C61194C5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86" y="3429000"/>
            <a:ext cx="4486027" cy="2989955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65953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3747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Functions</a:t>
            </a:r>
          </a:p>
          <a:p>
            <a:endParaRPr lang="en-GB" dirty="0">
              <a:latin typeface="DM Sans" pitchFamily="2" charset="0"/>
            </a:endParaRPr>
          </a:p>
          <a:p>
            <a:endParaRPr lang="en-GB" sz="28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Governance: Synod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Elect (by Houses):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Vice President / Chair of Clergy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Vice President / Chair of Laity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Co-opt (by Houses) additional members of Diocesan Synod (may be nominated by Bishop’s Council)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16283484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45761AE-96DC-0148-DDC1-186D4C4E578F}"/>
              </a:ext>
            </a:extLst>
          </p:cNvPr>
          <p:cNvSpPr/>
          <p:nvPr/>
        </p:nvSpPr>
        <p:spPr>
          <a:xfrm>
            <a:off x="228600" y="-2438406"/>
            <a:ext cx="11734800" cy="11734812"/>
          </a:xfrm>
          <a:prstGeom prst="ellipse">
            <a:avLst/>
          </a:prstGeom>
          <a:solidFill>
            <a:srgbClr val="E2F0FD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72F4F-BA87-4F61-0C1A-D716B06E9D2B}"/>
              </a:ext>
            </a:extLst>
          </p:cNvPr>
          <p:cNvSpPr txBox="1"/>
          <p:nvPr/>
        </p:nvSpPr>
        <p:spPr>
          <a:xfrm>
            <a:off x="4866968" y="332774"/>
            <a:ext cx="637477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M Sans" pitchFamily="2" charset="0"/>
              </a:rPr>
              <a:t>Functions</a:t>
            </a:r>
          </a:p>
          <a:p>
            <a:endParaRPr lang="en-GB" dirty="0">
              <a:latin typeface="DM Sans" pitchFamily="2" charset="0"/>
            </a:endParaRPr>
          </a:p>
          <a:p>
            <a:endParaRPr lang="en-GB" sz="2800" dirty="0">
              <a:latin typeface="DM Sans" pitchFamily="2" charset="0"/>
            </a:endParaRPr>
          </a:p>
          <a:p>
            <a:r>
              <a:rPr lang="en-GB" sz="2800" dirty="0">
                <a:latin typeface="DM Sans" pitchFamily="2" charset="0"/>
              </a:rPr>
              <a:t>Governance: Company (DBF)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Elect: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Chair of the DBF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Vice Chair of the DBF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Appoint the Auditors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DM Sans" pitchFamily="2" charset="0"/>
              </a:rPr>
              <a:t>Consent to variations in the DBF Articles of Association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  <a:p>
            <a:endParaRPr lang="en-GB" sz="2400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5BEFE-B61A-D4E4-A226-01566CAFA267}"/>
              </a:ext>
            </a:extLst>
          </p:cNvPr>
          <p:cNvSpPr txBox="1"/>
          <p:nvPr/>
        </p:nvSpPr>
        <p:spPr>
          <a:xfrm>
            <a:off x="1462549" y="332774"/>
            <a:ext cx="288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1675D1"/>
                </a:solidFill>
                <a:latin typeface="DM Sans" pitchFamily="2" charset="0"/>
              </a:rPr>
              <a:t>Diocesan Synod</a:t>
            </a:r>
          </a:p>
        </p:txBody>
      </p:sp>
    </p:spTree>
    <p:extLst>
      <p:ext uri="{BB962C8B-B14F-4D97-AF65-F5344CB8AC3E}">
        <p14:creationId xmlns:p14="http://schemas.microsoft.com/office/powerpoint/2010/main" val="12514416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0dbf1-9670-49a5-93a6-011babee3226" xsi:nil="true"/>
    <_Status xmlns="http://schemas.microsoft.com/sharepoint/v3/fields">Not Started</_Status>
    <Date1 xmlns="2630dbf1-9670-49a5-93a6-011babee3226" xsi:nil="true"/>
    <Review_x0020_Date xmlns="2630dbf1-9670-49a5-93a6-011babee3226" xsi:nil="true"/>
    <f9cb9c21c4a94a9a8532357c9f0c3281 xmlns="2630dbf1-9670-49a5-93a6-011babee3226">
      <Terms xmlns="http://schemas.microsoft.com/office/infopath/2007/PartnerControls"/>
    </f9cb9c21c4a94a9a8532357c9f0c328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overnance" ma:contentTypeID="0x0101006C3AA7507170B649B5C0BFE04C2170F0006AF8594B3BFF6A40B5447D782DC6E42E" ma:contentTypeVersion="89" ma:contentTypeDescription="Documents and information relating to the governance of committees and boards" ma:contentTypeScope="" ma:versionID="ccf2246b9210ee179cdca653b6239254">
  <xsd:schema xmlns:xsd="http://www.w3.org/2001/XMLSchema" xmlns:xs="http://www.w3.org/2001/XMLSchema" xmlns:p="http://schemas.microsoft.com/office/2006/metadata/properties" xmlns:ns2="2630dbf1-9670-49a5-93a6-011babee3226" xmlns:ns3="http://schemas.microsoft.com/sharepoint/v3/fields" targetNamespace="http://schemas.microsoft.com/office/2006/metadata/properties" ma:root="true" ma:fieldsID="652b6b2fc9d13b075fd54019be04f197" ns2:_="" ns3:_="">
    <xsd:import namespace="2630dbf1-9670-49a5-93a6-011babee322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ate1" minOccurs="0"/>
                <xsd:element ref="ns2:f9cb9c21c4a94a9a8532357c9f0c3281" minOccurs="0"/>
                <xsd:element ref="ns2:TaxCatchAll" minOccurs="0"/>
                <xsd:element ref="ns2:TaxCatchAllLabel" minOccurs="0"/>
                <xsd:element ref="ns3:_Status" minOccurs="0"/>
                <xsd:element ref="ns2:Review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Date1" ma:index="8" nillable="true" ma:displayName="Date" ma:format="DateOnly" ma:internalName="Date1">
      <xsd:simpleType>
        <xsd:restriction base="dms:DateTime"/>
      </xsd:simpleType>
    </xsd:element>
    <xsd:element name="f9cb9c21c4a94a9a8532357c9f0c3281" ma:index="9" nillable="true" ma:taxonomy="true" ma:internalName="f9cb9c21c4a94a9a8532357c9f0c3281" ma:taxonomyFieldName="Committee_x0020_or_x0020_Board" ma:displayName="Committee or Board" ma:default="" ma:fieldId="{f9cb9c21-c4a9-4a9a-8532-357c9f0c3281}" ma:sspId="77ead7a6-84b1-4173-ae92-3aadd00dabd6" ma:termSetId="55811957-edfb-4f2f-9d77-63e1af3c9a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32ef451-b15b-4361-b43f-bfdd48fc32ef}" ma:internalName="TaxCatchAll" ma:showField="CatchAllData" ma:web="fb1f2291-b778-4caf-8e20-ee4410c27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932ef451-b15b-4361-b43f-bfdd48fc32ef}" ma:internalName="TaxCatchAllLabel" ma:readOnly="true" ma:showField="CatchAllDataLabel" ma:web="fb1f2291-b778-4caf-8e20-ee4410c27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view_x0020_Date" ma:index="14" nillable="true" ma:displayName="Review Date" ma:format="DateOnly" ma:internalName="Review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7ead7a6-84b1-4173-ae92-3aadd00dabd6" ContentTypeId="0x0101006C3AA7507170B649B5C0BFE04C2170F0" PreviousValue="false"/>
</file>

<file path=customXml/itemProps1.xml><?xml version="1.0" encoding="utf-8"?>
<ds:datastoreItem xmlns:ds="http://schemas.openxmlformats.org/officeDocument/2006/customXml" ds:itemID="{151D83C3-C419-4AAB-A1AC-CE3E3FFADE65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727dee50-6cfa-4a1f-824d-f96b81589c61"/>
    <ds:schemaRef ds:uri="2630dbf1-9670-49a5-93a6-011babee322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6df17df-dc32-4fbe-924d-a9c923d0254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99509A4-449E-49F4-A254-4ABC5ADBB7F8}"/>
</file>

<file path=customXml/itemProps3.xml><?xml version="1.0" encoding="utf-8"?>
<ds:datastoreItem xmlns:ds="http://schemas.openxmlformats.org/officeDocument/2006/customXml" ds:itemID="{72FC3BAC-2520-464E-B707-8BFC392B981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D65E5F-ECC9-43C6-AB8B-D82E5EB67BEF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1071</Words>
  <Application>Microsoft Office PowerPoint</Application>
  <PresentationFormat>Widescreen</PresentationFormat>
  <Paragraphs>209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DM Sans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Foster</dc:creator>
  <cp:lastModifiedBy>Elizabeth Harvey</cp:lastModifiedBy>
  <cp:revision>8</cp:revision>
  <dcterms:created xsi:type="dcterms:W3CDTF">2024-07-04T13:21:12Z</dcterms:created>
  <dcterms:modified xsi:type="dcterms:W3CDTF">2024-09-09T19:58:56Z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0x0101006C3AA7507170B649B5C0BFE04C2170F0006AF8594B3BFF6A40B5447D782DC6E42E</vt:lpwstr>
  </property>
  <property fmtid="{D5CDD505-2E9C-101B-9397-08002B2CF9AE}" pid="3" name="MediaServiceImageTags">
    <vt:lpwstr/>
  </property>
</Properties>
</file>