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Layouts/slideLayout9.xml" ContentType="application/vnd.openxmlformats-officedocument.presentationml.slideLayout+xml"/>
  <Override PartName="/ppt/notesSlides/notesSlide14.xml" ContentType="application/vnd.openxmlformats-officedocument.presentationml.notesSlide+xml"/>
  <Override PartName="/ppt/slideMasters/slideMaster1.xml" ContentType="application/vnd.openxmlformats-officedocument.presentationml.slideMaster+xml"/>
  <Override PartName="/ppt/notesSlides/notesSlide3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3.xml" ContentType="application/vnd.openxmlformats-officedocument.presentationml.notesSlide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notesSlides/notesSlide11.xml" ContentType="application/vnd.openxmlformats-officedocument.presentationml.notesSlide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12.xml" ContentType="application/vnd.openxmlformats-officedocument.presentationml.notesSlide+xml"/>
  <Override PartName="/ppt/notesMasters/notesMaster1.xml" ContentType="application/vnd.openxmlformats-officedocument.presentationml.notesMaster+xml"/>
  <Override PartName="/ppt/theme/theme2.xml" ContentType="application/vnd.openxmlformats-officedocument.theme+xml"/>
  <Override PartName="/ppt/ink/ink1.xml" ContentType="application/inkml+xml"/>
  <Override PartName="/ppt/ink/ink2.xml" ContentType="application/inkml+xml"/>
  <Override PartName="/ppt/ink/ink3.xml" ContentType="application/inkml+xml"/>
  <Override PartName="/ppt/ink/ink4.xml" ContentType="application/inkml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ppt/presProps.xml" ContentType="application/vnd.openxmlformats-officedocument.presentationml.presProps+xml"/>
  <Override PartName="/docProps/core.xml" ContentType="application/vnd.openxmlformats-package.core-properties+xml"/>
  <Override PartName="/customXml/itemProps3.xml" ContentType="application/vnd.openxmlformats-officedocument.customXmlProperties+xml"/>
  <Override PartName="/docProps/app.xml" ContentType="application/vnd.openxmlformats-officedocument.extended-properties+xml"/>
  <Override PartName="/customXml/itemProps2.xml" ContentType="application/vnd.openxmlformats-officedocument.customXmlProperties+xml"/>
  <Override PartName="/customXml/itemProps1.xml" ContentType="application/vnd.openxmlformats-officedocument.customXmlProperties+xml"/>
  <Override PartName="/docProps/custom.xml" ContentType="application/vnd.openxmlformats-officedocument.custom-properties+xml"/>
  <Override PartName="/customXml/itemProps4.xml" ContentType="application/vnd.openxmlformats-officedocument.customXml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4"/>
  </p:sldMasterIdLst>
  <p:notesMasterIdLst>
    <p:notesMasterId r:id="rId22"/>
  </p:notesMasterIdLst>
  <p:sldIdLst>
    <p:sldId id="281" r:id="rId5"/>
    <p:sldId id="256" r:id="rId6"/>
    <p:sldId id="257" r:id="rId7"/>
    <p:sldId id="259" r:id="rId8"/>
    <p:sldId id="258" r:id="rId9"/>
    <p:sldId id="265" r:id="rId10"/>
    <p:sldId id="261" r:id="rId11"/>
    <p:sldId id="262" r:id="rId12"/>
    <p:sldId id="263" r:id="rId13"/>
    <p:sldId id="264" r:id="rId14"/>
    <p:sldId id="266" r:id="rId15"/>
    <p:sldId id="267" r:id="rId16"/>
    <p:sldId id="268" r:id="rId17"/>
    <p:sldId id="269" r:id="rId18"/>
    <p:sldId id="270" r:id="rId19"/>
    <p:sldId id="271" r:id="rId20"/>
    <p:sldId id="272" r:id="rId21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675D1"/>
    <a:srgbClr val="E2F0FD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3162" autoAdjust="0"/>
    <p:restoredTop sz="75862" autoAdjust="0"/>
  </p:normalViewPr>
  <p:slideViewPr>
    <p:cSldViewPr snapToGrid="0">
      <p:cViewPr varScale="1">
        <p:scale>
          <a:sx n="63" d="100"/>
          <a:sy n="63" d="100"/>
        </p:scale>
        <p:origin x="1541" y="62"/>
      </p:cViewPr>
      <p:guideLst/>
    </p:cSldViewPr>
  </p:slideViewPr>
  <p:notesTextViewPr>
    <p:cViewPr>
      <p:scale>
        <a:sx n="3" d="2"/>
        <a:sy n="3" d="2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4.xml"/><Relationship Id="rId13" Type="http://schemas.openxmlformats.org/officeDocument/2006/relationships/slide" Target="slides/slide9.xml"/><Relationship Id="rId18" Type="http://schemas.openxmlformats.org/officeDocument/2006/relationships/slide" Target="slides/slide14.xml"/><Relationship Id="rId26" Type="http://schemas.openxmlformats.org/officeDocument/2006/relationships/tableStyles" Target="tableStyles.xml"/><Relationship Id="rId3" Type="http://schemas.openxmlformats.org/officeDocument/2006/relationships/customXml" Target="../customXml/item3.xml"/><Relationship Id="rId21" Type="http://schemas.openxmlformats.org/officeDocument/2006/relationships/slide" Target="slides/slide17.xml"/><Relationship Id="rId7" Type="http://schemas.openxmlformats.org/officeDocument/2006/relationships/slide" Target="slides/slide3.xml"/><Relationship Id="rId12" Type="http://schemas.openxmlformats.org/officeDocument/2006/relationships/slide" Target="slides/slide8.xml"/><Relationship Id="rId17" Type="http://schemas.openxmlformats.org/officeDocument/2006/relationships/slide" Target="slides/slide13.xml"/><Relationship Id="rId25" Type="http://schemas.openxmlformats.org/officeDocument/2006/relationships/theme" Target="theme/theme1.xml"/><Relationship Id="rId2" Type="http://schemas.openxmlformats.org/officeDocument/2006/relationships/customXml" Target="../customXml/item2.xml"/><Relationship Id="rId16" Type="http://schemas.openxmlformats.org/officeDocument/2006/relationships/slide" Target="slides/slide12.xml"/><Relationship Id="rId20" Type="http://schemas.openxmlformats.org/officeDocument/2006/relationships/slide" Target="slides/slide16.xml"/><Relationship Id="rId1" Type="http://schemas.openxmlformats.org/officeDocument/2006/relationships/customXml" Target="../customXml/item1.xml"/><Relationship Id="rId6" Type="http://schemas.openxmlformats.org/officeDocument/2006/relationships/slide" Target="slides/slide2.xml"/><Relationship Id="rId11" Type="http://schemas.openxmlformats.org/officeDocument/2006/relationships/slide" Target="slides/slide7.xml"/><Relationship Id="rId24" Type="http://schemas.openxmlformats.org/officeDocument/2006/relationships/viewProps" Target="viewProps.xml"/><Relationship Id="rId5" Type="http://schemas.openxmlformats.org/officeDocument/2006/relationships/slide" Target="slides/slide1.xml"/><Relationship Id="rId15" Type="http://schemas.openxmlformats.org/officeDocument/2006/relationships/slide" Target="slides/slide11.xml"/><Relationship Id="rId23" Type="http://schemas.openxmlformats.org/officeDocument/2006/relationships/presProps" Target="presProps.xml"/><Relationship Id="rId10" Type="http://schemas.openxmlformats.org/officeDocument/2006/relationships/slide" Target="slides/slide6.xml"/><Relationship Id="rId19" Type="http://schemas.openxmlformats.org/officeDocument/2006/relationships/slide" Target="slides/slide15.xml"/><Relationship Id="rId4" Type="http://schemas.openxmlformats.org/officeDocument/2006/relationships/slideMaster" Target="slideMasters/slideMaster1.xml"/><Relationship Id="rId9" Type="http://schemas.openxmlformats.org/officeDocument/2006/relationships/slide" Target="slides/slide5.xml"/><Relationship Id="rId14" Type="http://schemas.openxmlformats.org/officeDocument/2006/relationships/slide" Target="slides/slide10.xml"/><Relationship Id="rId22" Type="http://schemas.openxmlformats.org/officeDocument/2006/relationships/notesMaster" Target="notesMasters/notesMaster1.xml"/><Relationship Id="rId27" Type="http://schemas.openxmlformats.org/officeDocument/2006/relationships/customXml" Target="../customXml/item4.xml"/></Relationships>
</file>

<file path=ppt/ink/ink1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04T14:17:59.850"/>
    </inkml:context>
    <inkml:brush xml:id="br0">
      <inkml:brushProperty name="width" value="0.1" units="cm"/>
      <inkml:brushProperty name="height" value="0.2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1,'1'3,"1"0,0 0,0 0,0 0,0 0,0-1,1 1,-1-1,1 0,0 1,0-1,0 0,0-1,6 4,15 11,180 132,5-10,298 147,-373-219,2-6,2-6,3-5,2-7,2-7,0-5,3-7,199 6,581-31,-417-5,-286 3,-1-10,292-55,-417 49,-1-5,112-45,-160 50,-1-3,-1-1,-1-2,-1-3,79-64,113-93,-104 85,-72 41,-35 28</inkml:trace>
</inkml:ink>
</file>

<file path=ppt/ink/ink2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04T14:18:01.288"/>
    </inkml:context>
    <inkml:brush xml:id="br0">
      <inkml:brushProperty name="width" value="0.1" units="cm"/>
      <inkml:brushProperty name="height" value="0.2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 1,'68'3,"0"3,0 3,-1 3,-1 3,74 26,-134-39,0-1,-1 2,1-1,-1 1,0-1,1 1,-1 1,-1-1,1 1,0 0,-1 0,0 0,0 1,0-1,0 1,-1 0,0 0,0 0,0 1,4 10,-5-5,0 0,0 1,-1-1,-1 1,0-1,0 1,-1-1,-1 1,-5 21,-31 103,21-82,3 1,-9 64,18-66</inkml:trace>
</inkml:ink>
</file>

<file path=ppt/ink/ink3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04T14:18:04.039"/>
    </inkml:context>
    <inkml:brush xml:id="br0">
      <inkml:brushProperty name="width" value="0.1" units="cm"/>
      <inkml:brushProperty name="height" value="0.2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5777 176,'-20'1,"-1"1,2 1,-1 1,0 0,-36 15,-95 47,107-45,-406 166,355-156,-1-4,-188 27,95-41,-267-15,229-3,-959 1,780 5,318-4,1-5,0-2,1-5,1-4,0-3,-82-33,-311-83,472 136,-223-68,66 18,56 17,-135-63,152 51,53 24</inkml:trace>
</inkml:ink>
</file>

<file path=ppt/ink/ink4.xml><?xml version="1.0" encoding="utf-8"?>
<inkml:ink xmlns:inkml="http://www.w3.org/2003/InkML">
  <inkml:definitions>
    <inkml:context xml:id="ctx0">
      <inkml:inkSource xml:id="inkSrc0">
        <inkml:traceFormat>
          <inkml:channel name="X" type="integer" min="-2.14748E9" max="2.14748E9" units="cm"/>
          <inkml:channel name="Y" type="integer" min="-2.14748E9" max="2.14748E9" units="cm"/>
        </inkml:traceFormat>
        <inkml:channelProperties>
          <inkml:channelProperty channel="X" name="resolution" value="1000" units="1/cm"/>
          <inkml:channelProperty channel="Y" name="resolution" value="1000" units="1/cm"/>
        </inkml:channelProperties>
      </inkml:inkSource>
      <inkml:timestamp xml:id="ts0" timeString="2024-07-04T14:18:05.483"/>
    </inkml:context>
    <inkml:brush xml:id="br0">
      <inkml:brushProperty name="width" value="0.1" units="cm"/>
      <inkml:brushProperty name="height" value="0.2" units="cm"/>
      <inkml:brushProperty name="tip" value="rectangle"/>
      <inkml:brushProperty name="rasterOp" value="maskPen"/>
      <inkml:brushProperty name="ignorePressure" value="1"/>
    </inkml:brush>
  </inkml:definitions>
  <inkml:trace contextRef="#ctx0" brushRef="#br0">106 700,'-3'-47,"-3"1,-1 0,-2 1,-20-60,16 63,2-1,1 0,3-1,-4-76,11 115,0 1,0 0,1-1,-1 1,1 0,0-1,1 1,-1 0,1 0,-1 0,1 0,0 0,1 0,-1 1,1-1,-1 1,1-1,0 1,0 0,1 0,-1 0,1 1,-1-1,1 1,0 0,0 0,0 0,5-1,10-2,-1 1,0 1,1 0,-1 2,25 0,-25 1,217 4,-175-2</inkml:trace>
</inkml:ink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B7C629DF-8115-450B-BD3E-49266F55A40F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GB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GB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E8B09C08-8F91-41AA-94D2-74D8D9451EF1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13113906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sz="1050" dirty="0"/>
              <a:t>INFORMATION AND OPINIONS: see s.4(5) Synodical Government Measure 1969:</a:t>
            </a:r>
          </a:p>
          <a:p>
            <a:r>
              <a:rPr lang="en-GB" sz="1050" b="0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(5) The diocesan synod shall keep the deanery synods of the diocese informed of the </a:t>
            </a:r>
            <a:r>
              <a:rPr lang="en-GB" sz="1050" b="1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policies</a:t>
            </a:r>
            <a:r>
              <a:rPr lang="en-GB" sz="1050" b="0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and </a:t>
            </a:r>
            <a:r>
              <a:rPr lang="en-GB" sz="1050" b="1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problems</a:t>
            </a:r>
            <a:r>
              <a:rPr lang="en-GB" sz="1050" b="0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of the diocese and of the </a:t>
            </a:r>
            <a:r>
              <a:rPr lang="en-GB" sz="1050" b="1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business</a:t>
            </a:r>
            <a:r>
              <a:rPr lang="en-GB" sz="1050" b="0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which is to come before meetings of the diocesan synod, and may delegate executive functions to deanery synods; and shall keep themselves </a:t>
            </a:r>
            <a:r>
              <a:rPr lang="en-GB" sz="1050" b="1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informed</a:t>
            </a:r>
            <a:r>
              <a:rPr lang="en-GB" sz="1050" b="0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, through the deanery synods, of </a:t>
            </a:r>
            <a:r>
              <a:rPr lang="en-GB" sz="1050" b="1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events and opinion</a:t>
            </a:r>
            <a:r>
              <a:rPr lang="en-GB" sz="1050" b="0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in the parishes, and shall give </a:t>
            </a:r>
            <a:r>
              <a:rPr lang="en-GB" sz="1050" b="1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opportunities for discussing</a:t>
            </a:r>
            <a:r>
              <a:rPr lang="en-GB" sz="1050" b="0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 at meetings of the diocesan synod </a:t>
            </a:r>
            <a:r>
              <a:rPr lang="en-GB" sz="1050" b="1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matters raised by deanery synods and parochial church councils</a:t>
            </a:r>
            <a:r>
              <a:rPr lang="en-GB" sz="1050" b="0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.</a:t>
            </a:r>
          </a:p>
          <a:p>
            <a:endParaRPr lang="en-GB" sz="1050" b="0" i="0" dirty="0">
              <a:solidFill>
                <a:srgbClr val="1E1E1E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  <a:p>
            <a:r>
              <a:rPr lang="en-GB" sz="1050" b="0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Also s.5 (3): duty of Deanery Synod to consider business of Diocesan Synod, sound parochial opinion, raise matters with Diocesan Synod. </a:t>
            </a:r>
          </a:p>
          <a:p>
            <a:endParaRPr lang="en-GB" sz="1050" b="0" i="0" dirty="0">
              <a:solidFill>
                <a:srgbClr val="1E1E1E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  <a:p>
            <a:r>
              <a:rPr lang="en-GB" sz="1050" b="0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ARTICLE 8 BUSINESS: Permanent changes to key services (baptism, holy communion, ordinal) or union with other Christian bodies etc requires approval of majority of Diocesan Synods, and 2/3 majority in General Synod Houses. Diocesan Synods sometimes refer to Deanery Synods for an opinion too (but aren’t required to.) </a:t>
            </a:r>
          </a:p>
          <a:p>
            <a:endParaRPr lang="en-GB" sz="1050" b="0" i="0" dirty="0">
              <a:solidFill>
                <a:srgbClr val="1E1E1E"/>
              </a:solidFill>
              <a:effectLst/>
              <a:highlight>
                <a:srgbClr val="FFFFFF"/>
              </a:highlight>
              <a:latin typeface="arial" panose="020B0604020202020204" pitchFamily="34" charset="0"/>
            </a:endParaRPr>
          </a:p>
          <a:p>
            <a:r>
              <a:rPr lang="en-GB" sz="1050" b="0" i="0" dirty="0">
                <a:solidFill>
                  <a:srgbClr val="1E1E1E"/>
                </a:solidFill>
                <a:effectLst/>
                <a:highlight>
                  <a:srgbClr val="FFFFFF"/>
                </a:highlight>
                <a:latin typeface="arial" panose="020B0604020202020204" pitchFamily="34" charset="0"/>
              </a:rPr>
              <a:t>RAISING MATTERS FOR DISCUSSION: See s.2(2)(e) Parochial Church Councils (Powers) Measure 1956; s.5(3)(e) and 4(2)(c) Synodical Government Measure 1969</a:t>
            </a:r>
            <a:endParaRPr lang="en-GB" sz="1050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86175598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16452549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Standing Orders of Salisbury Diocesan Synod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48854643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GB" dirty="0"/>
              <a:t>See section 4(2) Synodical Government Measure 1969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050853782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See section 4(2) Synodical Government Measure 1969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7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39365159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See Standing Orders of Salisbury Diocesan Synod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8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23161239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See Article 12 (elections) and Article 57 (varying Articles) of the DBF Articles of Association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GB" dirty="0"/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 err="1"/>
              <a:t>Apoint</a:t>
            </a:r>
            <a:r>
              <a:rPr lang="en-GB" dirty="0"/>
              <a:t> Auditor – see Article 9 of the Salisbury DBF Articles of Association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9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61968371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Dioceses, Pastoral and Mission Measure 2007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Mission and Pastoral Measure 2011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Repair of Benefice Buildings Measure 1972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10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756334354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Standing Orders of Salisbury Diocesan Synod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11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7115626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Standing Orders of Salisbury Diocesan Synod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12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9865671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Standing Orders of Salisbury Diocesan Synod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13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81281338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Standing Orders of Salisbury Diocesan Synod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14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529270519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Standing Orders of Salisbury Diocesan Synod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15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256210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GB" dirty="0"/>
              <a:t>Standing Orders of Salisbury Diocesan Synod</a:t>
            </a:r>
          </a:p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E8B09C08-8F91-41AA-94D2-74D8D9451EF1}" type="slidenum">
              <a:rPr lang="en-GB" smtClean="0"/>
              <a:t>16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94537647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3243923-CC21-A556-E5F4-892FCFC1BDB0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F0F977A-2A8A-644B-EEE2-47AA719D31E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CB0924C-2183-EB50-8AAB-B624564366F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B8FA-A105-4432-9842-DF642D6C36C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A9EF7BA-2E83-D72E-4A81-93C012FB559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C6FA5EA-39AF-5BD2-D308-B84C9768AC7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C516-2CDD-4254-84F1-1285A9E03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6471814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75EDC74-F395-41FE-44A9-8AE277ABA0B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BE3FDAE-06D3-F6E9-AF4A-66AFADCBA15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219881B-4E5A-6E19-30F1-DEC12FD276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B8FA-A105-4432-9842-DF642D6C36C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FFA16BF0-3935-3B7C-98A7-2F3023CC1DD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8D8949-BE4D-ED05-1ABE-9AC35EF2332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C516-2CDD-4254-84F1-1285A9E03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10114423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81F1A1AF-3606-9B5D-AF2C-510B990D88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74A0946-0561-57A4-D0DB-B2A9FAC5121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20EA8FB-EEC7-3312-D7C4-99B02D65843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B8FA-A105-4432-9842-DF642D6C36C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6323D92-4B4E-A83D-9008-65F68D97FD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E5B7E81-8F44-0C3B-5DFF-1D191B7B92F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C516-2CDD-4254-84F1-1285A9E03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863791089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3EB0330-04EF-296C-3B8F-B2E4AF370F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7AD35F6-FADE-9369-A2EE-1D0DCEA9679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CA195B37-5EB3-99C1-8634-DC7CA9C5169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4786824D-B003-7680-890B-E360B706E49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B8FA-A105-4432-9842-DF642D6C36C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F11A9BE-7211-739F-ECA7-ED45D0DD5FE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A997557-FE62-5BA0-D779-5F8A2274F5D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C516-2CDD-4254-84F1-1285A9E03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8495013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9B49C92-7F90-EFA7-7BDD-EB4D1A1AA2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CED9B716-37B3-47F7-8032-DB05F066E06F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2D832244-A2BF-D84F-3AD2-5BFF5BAEEDF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786BC12B-7A65-C709-CB64-9A852F56DB97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14735605-F08D-3BEF-3BE9-EDA52703386E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EBF14814-921C-532B-6FE7-A1BE4146EF6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B8FA-A105-4432-9842-DF642D6C36C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A685F2EE-C3C3-AC47-44CD-0E3B7842299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59328F1D-75BD-0ADC-0251-CB85D2A261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C516-2CDD-4254-84F1-1285A9E03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04152024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5E669E7-1BDC-59E3-267F-16C4F715643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3CDED63-39EF-FBE4-8A98-A0F6F26B85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B8FA-A105-4432-9842-DF642D6C36C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519FE472-EB1A-B962-1CC8-2E343CBBCC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3C68680A-58BB-68FC-D4FC-DC859BB2AD7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C516-2CDD-4254-84F1-1285A9E03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167792784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AD7EBB08-6C4C-15CE-1781-8BA439747FA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B8FA-A105-4432-9842-DF642D6C36C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EAC257CC-1237-DA06-F104-BD6FF9C28C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B06040F0-F216-6D5A-398E-F6D1EC851D2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C516-2CDD-4254-84F1-1285A9E03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746124059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C6FECCE-06B5-D242-63C0-425FC88FE01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873EA9C-1690-98BC-19B7-273A325CF6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42F41B-FB2D-D4DD-8311-36DB2B64577D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F3950617-90B6-ADC6-6829-5D1765CB35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B8FA-A105-4432-9842-DF642D6C36C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E19FBDDB-9D9B-3EFB-09D6-B53BE3F95A7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9CCE8218-360A-AAEC-F853-3D3DAD2E698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C516-2CDD-4254-84F1-1285A9E03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341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37BD1A0-3B2A-979A-C24F-124861203D7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9CD92641-2A86-75E8-AE34-A5A9BA4929FF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GB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5AE38AE5-CD7C-437D-56B8-78F3B0EA1B4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8C4EA443-C4FD-0889-5344-8BBF4785ABF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B8FA-A105-4432-9842-DF642D6C36C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77968F8-C801-E6EB-BF34-1E061B983D2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77A7A2E0-33DB-1A4B-4204-8641C71F535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C516-2CDD-4254-84F1-1285A9E03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6358910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D6C77B2-E383-0AE7-DDA7-92C0CFD0237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D8379871-9F41-444B-A15B-673E92AAA41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0A4373-E4E6-3138-4C6A-AB7E0344AF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B8FA-A105-4432-9842-DF642D6C36C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D458DA7-22EC-3260-A0F5-4966B3DDCB9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16E6C16-F157-DAD6-47F7-683468DCD29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C516-2CDD-4254-84F1-1285A9E03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39426245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EDB23C3A-BC5C-2B87-8C2B-B5F03EA084BC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DFF1949-8249-CC05-EFC9-4D52A416FCAB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E94338E-F74F-D788-DC93-601C2AF499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E41B8FA-A105-4432-9842-DF642D6C36C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3EEE34D-38F3-3A4E-A208-743F9F4160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6011429-BE20-05B3-5F22-31357E5A44B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D169C516-2CDD-4254-84F1-1285A9E03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26179341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userDrawn="1">
  <p:cSld name="1_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bg object 16">
            <a:extLst>
              <a:ext uri="{FF2B5EF4-FFF2-40B4-BE49-F238E27FC236}">
                <a16:creationId xmlns:a16="http://schemas.microsoft.com/office/drawing/2014/main" id="{EE0BE5FB-D9A2-C1ED-E633-60D06BF14910}"/>
              </a:ext>
            </a:extLst>
          </p:cNvPr>
          <p:cNvSpPr/>
          <p:nvPr userDrawn="1"/>
        </p:nvSpPr>
        <p:spPr>
          <a:xfrm>
            <a:off x="-1" y="-1"/>
            <a:ext cx="12192001" cy="6858001"/>
          </a:xfrm>
          <a:prstGeom prst="rect">
            <a:avLst/>
          </a:prstGeom>
          <a:solidFill>
            <a:srgbClr val="8CC1F4"/>
          </a:solidFill>
          <a:ln w="12700">
            <a:miter lim="400000"/>
          </a:ln>
        </p:spPr>
        <p:txBody>
          <a:bodyPr lIns="45697" rIns="45697"/>
          <a:lstStyle/>
          <a:p>
            <a:pPr algn="l">
              <a:defRPr sz="1800" spc="0">
                <a:latin typeface="Calibri"/>
                <a:ea typeface="Calibri"/>
                <a:cs typeface="Calibri"/>
                <a:sym typeface="Calibri"/>
              </a:defRPr>
            </a:pPr>
            <a:endParaRPr sz="1799"/>
          </a:p>
        </p:txBody>
      </p:sp>
      <p:pic>
        <p:nvPicPr>
          <p:cNvPr id="10" name="bg object 17" descr="bg object 17">
            <a:extLst>
              <a:ext uri="{FF2B5EF4-FFF2-40B4-BE49-F238E27FC236}">
                <a16:creationId xmlns:a16="http://schemas.microsoft.com/office/drawing/2014/main" id="{AB252277-71B2-AEAC-9E8E-AE4F04650B70}"/>
              </a:ext>
            </a:extLst>
          </p:cNvPr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502365" y="553131"/>
            <a:ext cx="11187271" cy="5751739"/>
          </a:xfrm>
          <a:prstGeom prst="rect">
            <a:avLst/>
          </a:prstGeom>
          <a:ln w="12700">
            <a:miter lim="400000"/>
          </a:ln>
        </p:spPr>
      </p:pic>
      <p:sp>
        <p:nvSpPr>
          <p:cNvPr id="12" name="Text Placeholder 11">
            <a:extLst>
              <a:ext uri="{FF2B5EF4-FFF2-40B4-BE49-F238E27FC236}">
                <a16:creationId xmlns:a16="http://schemas.microsoft.com/office/drawing/2014/main" id="{9779D108-41CD-68E7-5706-E6DE5E8ADE04}"/>
              </a:ext>
            </a:extLst>
          </p:cNvPr>
          <p:cNvSpPr>
            <a:spLocks noGrp="1"/>
          </p:cNvSpPr>
          <p:nvPr>
            <p:ph type="body" sz="quarter" idx="10" hasCustomPrompt="1"/>
          </p:nvPr>
        </p:nvSpPr>
        <p:spPr>
          <a:xfrm>
            <a:off x="1103313" y="1166813"/>
            <a:ext cx="4992687" cy="10403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1">
                <a:latin typeface="DM Sans" pitchFamily="2" charset="0"/>
              </a:defRPr>
            </a:lvl1pPr>
          </a:lstStyle>
          <a:p>
            <a:pPr lvl="0"/>
            <a:r>
              <a:rPr lang="en-GB" dirty="0"/>
              <a:t>Heading – DM Sans – Bold – 36pt</a:t>
            </a:r>
          </a:p>
        </p:txBody>
      </p:sp>
      <p:sp>
        <p:nvSpPr>
          <p:cNvPr id="13" name="Text Placeholder 11">
            <a:extLst>
              <a:ext uri="{FF2B5EF4-FFF2-40B4-BE49-F238E27FC236}">
                <a16:creationId xmlns:a16="http://schemas.microsoft.com/office/drawing/2014/main" id="{CBEF7016-8697-AF22-8447-B16AFCE76AA6}"/>
              </a:ext>
            </a:extLst>
          </p:cNvPr>
          <p:cNvSpPr>
            <a:spLocks noGrp="1"/>
          </p:cNvSpPr>
          <p:nvPr>
            <p:ph type="body" sz="quarter" idx="11" hasCustomPrompt="1"/>
          </p:nvPr>
        </p:nvSpPr>
        <p:spPr>
          <a:xfrm>
            <a:off x="1103313" y="2240125"/>
            <a:ext cx="4992687" cy="10403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600" b="0">
                <a:latin typeface="DM Sans" pitchFamily="2" charset="0"/>
              </a:defRPr>
            </a:lvl1pPr>
          </a:lstStyle>
          <a:p>
            <a:pPr lvl="0"/>
            <a:r>
              <a:rPr lang="en-GB" b="0" dirty="0"/>
              <a:t>Subheading - Regular</a:t>
            </a:r>
            <a:endParaRPr lang="en-GB" dirty="0"/>
          </a:p>
        </p:txBody>
      </p:sp>
      <p:sp>
        <p:nvSpPr>
          <p:cNvPr id="14" name="Text Placeholder 11">
            <a:extLst>
              <a:ext uri="{FF2B5EF4-FFF2-40B4-BE49-F238E27FC236}">
                <a16:creationId xmlns:a16="http://schemas.microsoft.com/office/drawing/2014/main" id="{2EB19DDF-45B7-C37A-76C6-E8DDB7E1C96E}"/>
              </a:ext>
            </a:extLst>
          </p:cNvPr>
          <p:cNvSpPr>
            <a:spLocks noGrp="1"/>
          </p:cNvSpPr>
          <p:nvPr>
            <p:ph type="body" sz="quarter" idx="12" hasCustomPrompt="1"/>
          </p:nvPr>
        </p:nvSpPr>
        <p:spPr>
          <a:xfrm>
            <a:off x="1103313" y="3321320"/>
            <a:ext cx="4992687" cy="1040359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000" b="0">
                <a:latin typeface="DM Sans" pitchFamily="2" charset="0"/>
              </a:defRPr>
            </a:lvl1pPr>
          </a:lstStyle>
          <a:p>
            <a:pPr lvl="0"/>
            <a:r>
              <a:rPr lang="en-GB" b="0" dirty="0"/>
              <a:t>Date/Additional Info –</a:t>
            </a:r>
          </a:p>
          <a:p>
            <a:pPr lvl="0"/>
            <a:r>
              <a:rPr lang="en-GB" b="0" dirty="0"/>
              <a:t>Regular – 20pt</a:t>
            </a:r>
            <a:endParaRPr lang="en-GB" dirty="0"/>
          </a:p>
        </p:txBody>
      </p:sp>
    </p:spTree>
    <p:extLst>
      <p:ext uri="{BB962C8B-B14F-4D97-AF65-F5344CB8AC3E}">
        <p14:creationId xmlns:p14="http://schemas.microsoft.com/office/powerpoint/2010/main" val="770447486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1500">
        <p159:morph option="byObject"/>
      </p:transition>
    </mc:Choice>
    <mc:Fallback xmlns="">
      <p:transition spd="slow">
        <p:fade/>
      </p:transition>
    </mc:Fallback>
  </mc:AlternateContent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B6BA16C-1E1B-6AE9-D568-EF1A18704E4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GB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1AC5AABC-5F89-250F-8B36-FAC6402ECD6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GB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4EE33AB-DD1D-E450-63DC-E7F87D4406B0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E41B8FA-A105-4432-9842-DF642D6C36C2}" type="datetimeFigureOut">
              <a:rPr lang="en-GB" smtClean="0"/>
              <a:t>09/09/2024</a:t>
            </a:fld>
            <a:endParaRPr lang="en-GB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2E11FD2-97D5-81D2-1A4B-C46A1A5338B8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GB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E23924A-0FF7-9081-B79C-41C6B90C7BA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169C516-2CDD-4254-84F1-1285A9E0325F}" type="slidenum">
              <a:rPr lang="en-GB" smtClean="0"/>
              <a:t>‹#›</a:t>
            </a:fld>
            <a:endParaRPr lang="en-GB"/>
          </a:p>
        </p:txBody>
      </p:sp>
    </p:spTree>
    <p:extLst>
      <p:ext uri="{BB962C8B-B14F-4D97-AF65-F5344CB8AC3E}">
        <p14:creationId xmlns:p14="http://schemas.microsoft.com/office/powerpoint/2010/main" val="1816011125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  <p:sldLayoutId id="2147483660" r:id="rId12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2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4.xml.rels><?xml version="1.0" encoding="UTF-8" standalone="yes"?>
<Relationships xmlns="http://schemas.openxmlformats.org/package/2006/relationships"><Relationship Id="rId8" Type="http://schemas.openxmlformats.org/officeDocument/2006/relationships/image" Target="../media/image3.png"/><Relationship Id="rId3" Type="http://schemas.openxmlformats.org/officeDocument/2006/relationships/customXml" Target="../ink/ink1.xml"/><Relationship Id="rId7" Type="http://schemas.openxmlformats.org/officeDocument/2006/relationships/customXml" Target="../ink/ink3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customXml" Target="../ink/ink2.xml"/><Relationship Id="rId10" Type="http://schemas.openxmlformats.org/officeDocument/2006/relationships/image" Target="../media/image4.png"/><Relationship Id="rId4" Type="http://schemas.openxmlformats.org/officeDocument/2006/relationships/image" Target="../media/image10.png"/><Relationship Id="rId9" Type="http://schemas.openxmlformats.org/officeDocument/2006/relationships/customXml" Target="../ink/ink4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Placeholder 1">
            <a:extLst>
              <a:ext uri="{FF2B5EF4-FFF2-40B4-BE49-F238E27FC236}">
                <a16:creationId xmlns:a16="http://schemas.microsoft.com/office/drawing/2014/main" id="{D70C8CF7-4E8B-92ED-A1B4-27A750BF56DB}"/>
              </a:ext>
            </a:extLst>
          </p:cNvPr>
          <p:cNvSpPr>
            <a:spLocks noGrp="1"/>
          </p:cNvSpPr>
          <p:nvPr>
            <p:ph type="body" sz="quarter" idx="10"/>
          </p:nvPr>
        </p:nvSpPr>
        <p:spPr>
          <a:xfrm>
            <a:off x="1103313" y="2175217"/>
            <a:ext cx="4992687" cy="1040359"/>
          </a:xfrm>
        </p:spPr>
        <p:txBody>
          <a:bodyPr lIns="91440" tIns="45720" rIns="91440" bIns="45720" anchor="t">
            <a:normAutofit/>
          </a:bodyPr>
          <a:lstStyle/>
          <a:p>
            <a:r>
              <a:rPr lang="en-GB" sz="4400" b="1" dirty="0">
                <a:latin typeface="DM Sans" pitchFamily="2" charset="0"/>
              </a:rPr>
              <a:t>Diocesan Synod</a:t>
            </a:r>
          </a:p>
          <a:p>
            <a:endParaRPr lang="en-GB" sz="4400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0A811B-3CE1-F7EB-DD7A-EB38548F8A89}"/>
              </a:ext>
            </a:extLst>
          </p:cNvPr>
          <p:cNvSpPr>
            <a:spLocks noGrp="1"/>
          </p:cNvSpPr>
          <p:nvPr>
            <p:ph type="body" sz="quarter" idx="11"/>
          </p:nvPr>
        </p:nvSpPr>
        <p:spPr>
          <a:xfrm>
            <a:off x="1103311" y="2780854"/>
            <a:ext cx="4992687" cy="1040359"/>
          </a:xfrm>
        </p:spPr>
        <p:txBody>
          <a:bodyPr/>
          <a:lstStyle/>
          <a:p>
            <a:r>
              <a:rPr lang="en-GB" sz="2800" dirty="0"/>
              <a:t>Onboarding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9D1CEA48-64E7-033F-65A6-57E5328170C3}"/>
              </a:ext>
            </a:extLst>
          </p:cNvPr>
          <p:cNvSpPr>
            <a:spLocks noGrp="1"/>
          </p:cNvSpPr>
          <p:nvPr>
            <p:ph type="body" sz="quarter" idx="12"/>
          </p:nvPr>
        </p:nvSpPr>
        <p:spPr>
          <a:xfrm>
            <a:off x="1103309" y="3303390"/>
            <a:ext cx="4992687" cy="1040359"/>
          </a:xfrm>
        </p:spPr>
        <p:txBody>
          <a:bodyPr>
            <a:normAutofit/>
          </a:bodyPr>
          <a:lstStyle/>
          <a:p>
            <a:r>
              <a:rPr lang="en-GB" sz="2800" dirty="0"/>
              <a:t>September 2024</a:t>
            </a:r>
          </a:p>
        </p:txBody>
      </p:sp>
    </p:spTree>
    <p:extLst>
      <p:ext uri="{BB962C8B-B14F-4D97-AF65-F5344CB8AC3E}">
        <p14:creationId xmlns:p14="http://schemas.microsoft.com/office/powerpoint/2010/main" val="336423244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1">
            <a:extLst>
              <a:ext uri="{FF2B5EF4-FFF2-40B4-BE49-F238E27FC236}">
                <a16:creationId xmlns:a16="http://schemas.microsoft.com/office/drawing/2014/main" id="{8EF495E3-79F2-03E5-16D7-0139FA2B4BBC}"/>
              </a:ext>
            </a:extLst>
          </p:cNvPr>
          <p:cNvGrpSpPr/>
          <p:nvPr/>
        </p:nvGrpSpPr>
        <p:grpSpPr>
          <a:xfrm>
            <a:off x="3920613" y="1032387"/>
            <a:ext cx="4350774" cy="4350774"/>
            <a:chOff x="3920613" y="1032387"/>
            <a:chExt cx="4350774" cy="4350774"/>
          </a:xfrm>
        </p:grpSpPr>
        <p:sp>
          <p:nvSpPr>
            <p:cNvPr id="4" name="Oval 3">
              <a:extLst>
                <a:ext uri="{FF2B5EF4-FFF2-40B4-BE49-F238E27FC236}">
                  <a16:creationId xmlns:a16="http://schemas.microsoft.com/office/drawing/2014/main" id="{422B2164-B7C0-20D7-DB4B-15F8288DA7D5}"/>
                </a:ext>
              </a:extLst>
            </p:cNvPr>
            <p:cNvSpPr/>
            <p:nvPr/>
          </p:nvSpPr>
          <p:spPr>
            <a:xfrm>
              <a:off x="3920613" y="1032387"/>
              <a:ext cx="4350774" cy="4350774"/>
            </a:xfrm>
            <a:prstGeom prst="ellipse">
              <a:avLst/>
            </a:prstGeom>
            <a:solidFill>
              <a:srgbClr val="1675D1"/>
            </a:solidFill>
            <a:ln w="57150"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AF3C3B17-09E9-137F-F344-A09D1C2474C1}"/>
                </a:ext>
              </a:extLst>
            </p:cNvPr>
            <p:cNvSpPr txBox="1"/>
            <p:nvPr/>
          </p:nvSpPr>
          <p:spPr>
            <a:xfrm>
              <a:off x="4417142" y="2330611"/>
              <a:ext cx="3357716" cy="1754326"/>
            </a:xfrm>
            <a:prstGeom prst="rect">
              <a:avLst/>
            </a:prstGeom>
            <a:solidFill>
              <a:srgbClr val="1675D1"/>
            </a:solidFill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5400" dirty="0">
                  <a:solidFill>
                    <a:schemeClr val="bg1"/>
                  </a:solidFill>
                  <a:latin typeface="DM Sans" pitchFamily="2" charset="0"/>
                </a:rPr>
                <a:t>Diocesan Synod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3616166293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C6CC5820-6786-9B33-B79D-962B9BBAAAA3}"/>
              </a:ext>
            </a:extLst>
          </p:cNvPr>
          <p:cNvSpPr/>
          <p:nvPr/>
        </p:nvSpPr>
        <p:spPr>
          <a:xfrm>
            <a:off x="8154145" y="356550"/>
            <a:ext cx="1890252" cy="1890252"/>
          </a:xfrm>
          <a:prstGeom prst="ellipse">
            <a:avLst/>
          </a:prstGeom>
          <a:noFill/>
          <a:ln w="57150">
            <a:solidFill>
              <a:srgbClr val="1675D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Oval 2">
            <a:extLst>
              <a:ext uri="{FF2B5EF4-FFF2-40B4-BE49-F238E27FC236}">
                <a16:creationId xmlns:a16="http://schemas.microsoft.com/office/drawing/2014/main" id="{82598300-428B-980E-EC3B-811DB185A8FE}"/>
              </a:ext>
            </a:extLst>
          </p:cNvPr>
          <p:cNvSpPr/>
          <p:nvPr/>
        </p:nvSpPr>
        <p:spPr>
          <a:xfrm>
            <a:off x="3279557" y="3018591"/>
            <a:ext cx="1890252" cy="1890252"/>
          </a:xfrm>
          <a:prstGeom prst="ellipse">
            <a:avLst/>
          </a:prstGeom>
          <a:noFill/>
          <a:ln w="57150">
            <a:solidFill>
              <a:srgbClr val="1675D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6" name="Oval 5">
            <a:extLst>
              <a:ext uri="{FF2B5EF4-FFF2-40B4-BE49-F238E27FC236}">
                <a16:creationId xmlns:a16="http://schemas.microsoft.com/office/drawing/2014/main" id="{1D921E9A-603F-57F9-A561-8FA47EECF0B2}"/>
              </a:ext>
            </a:extLst>
          </p:cNvPr>
          <p:cNvSpPr/>
          <p:nvPr/>
        </p:nvSpPr>
        <p:spPr>
          <a:xfrm>
            <a:off x="647538" y="4364466"/>
            <a:ext cx="1890252" cy="1890252"/>
          </a:xfrm>
          <a:prstGeom prst="ellipse">
            <a:avLst/>
          </a:prstGeom>
          <a:noFill/>
          <a:ln w="57150">
            <a:solidFill>
              <a:srgbClr val="1675D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 dirty="0"/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A650DE4-C297-A81B-9522-B929610C247B}"/>
              </a:ext>
            </a:extLst>
          </p:cNvPr>
          <p:cNvGrpSpPr/>
          <p:nvPr/>
        </p:nvGrpSpPr>
        <p:grpSpPr>
          <a:xfrm>
            <a:off x="5731313" y="1717174"/>
            <a:ext cx="1890250" cy="1890252"/>
            <a:chOff x="5731313" y="1717174"/>
            <a:chExt cx="1890250" cy="1890252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D350FDDE-82C9-77EB-3BD9-1DC62BB3856B}"/>
                </a:ext>
              </a:extLst>
            </p:cNvPr>
            <p:cNvSpPr/>
            <p:nvPr/>
          </p:nvSpPr>
          <p:spPr>
            <a:xfrm>
              <a:off x="5731313" y="1717174"/>
              <a:ext cx="1890250" cy="1890252"/>
            </a:xfrm>
            <a:prstGeom prst="ellipse">
              <a:avLst/>
            </a:prstGeom>
            <a:noFill/>
            <a:ln w="57150">
              <a:solidFill>
                <a:srgbClr val="1675D1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DM Sans" pitchFamily="2" charset="0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A7B44DAC-73C0-CD1F-E292-23D9010BAEDE}"/>
                </a:ext>
              </a:extLst>
            </p:cNvPr>
            <p:cNvSpPr txBox="1"/>
            <p:nvPr/>
          </p:nvSpPr>
          <p:spPr>
            <a:xfrm>
              <a:off x="5865276" y="2246801"/>
              <a:ext cx="1622323" cy="830997"/>
            </a:xfrm>
            <a:prstGeom prst="rect">
              <a:avLst/>
            </a:prstGeom>
            <a:noFill/>
            <a:ln>
              <a:noFill/>
            </a:ln>
          </p:spPr>
          <p:txBody>
            <a:bodyPr wrap="square" rtlCol="0">
              <a:spAutoFit/>
            </a:bodyPr>
            <a:lstStyle/>
            <a:p>
              <a:pPr algn="ctr"/>
              <a:r>
                <a:rPr lang="en-GB" sz="2400" dirty="0">
                  <a:latin typeface="DM Sans" pitchFamily="2" charset="0"/>
                </a:rPr>
                <a:t>Diocesan Synod</a:t>
              </a:r>
            </a:p>
          </p:txBody>
        </p:sp>
      </p:grpSp>
      <p:sp>
        <p:nvSpPr>
          <p:cNvPr id="14" name="TextBox 13">
            <a:extLst>
              <a:ext uri="{FF2B5EF4-FFF2-40B4-BE49-F238E27FC236}">
                <a16:creationId xmlns:a16="http://schemas.microsoft.com/office/drawing/2014/main" id="{5E459125-462E-9571-B3B4-6624E03D2C6B}"/>
              </a:ext>
            </a:extLst>
          </p:cNvPr>
          <p:cNvSpPr txBox="1"/>
          <p:nvPr/>
        </p:nvSpPr>
        <p:spPr>
          <a:xfrm>
            <a:off x="8288109" y="886177"/>
            <a:ext cx="1622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DM Sans" pitchFamily="2" charset="0"/>
              </a:rPr>
              <a:t>General Synod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1598040E-37AC-F0EC-1CD5-128F344F9EB4}"/>
              </a:ext>
            </a:extLst>
          </p:cNvPr>
          <p:cNvSpPr txBox="1"/>
          <p:nvPr/>
        </p:nvSpPr>
        <p:spPr>
          <a:xfrm>
            <a:off x="3413521" y="3533469"/>
            <a:ext cx="1622323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DM Sans" pitchFamily="2" charset="0"/>
              </a:rPr>
              <a:t>Deanery Synod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B957A6D2-7C44-5E46-507D-30D2C6658BEA}"/>
              </a:ext>
            </a:extLst>
          </p:cNvPr>
          <p:cNvSpPr txBox="1"/>
          <p:nvPr/>
        </p:nvSpPr>
        <p:spPr>
          <a:xfrm>
            <a:off x="781502" y="5041577"/>
            <a:ext cx="1622323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DM Sans" pitchFamily="2" charset="0"/>
              </a:rPr>
              <a:t>PCC</a:t>
            </a:r>
          </a:p>
        </p:txBody>
      </p:sp>
      <p:grpSp>
        <p:nvGrpSpPr>
          <p:cNvPr id="21" name="Group 20">
            <a:extLst>
              <a:ext uri="{FF2B5EF4-FFF2-40B4-BE49-F238E27FC236}">
                <a16:creationId xmlns:a16="http://schemas.microsoft.com/office/drawing/2014/main" id="{9C976510-EDE5-04CA-1AFB-F6A9E06FE518}"/>
              </a:ext>
            </a:extLst>
          </p:cNvPr>
          <p:cNvGrpSpPr/>
          <p:nvPr/>
        </p:nvGrpSpPr>
        <p:grpSpPr>
          <a:xfrm>
            <a:off x="485730" y="1648866"/>
            <a:ext cx="7660558" cy="726016"/>
            <a:chOff x="1167048" y="1574738"/>
            <a:chExt cx="7660558" cy="726016"/>
          </a:xfrm>
        </p:grpSpPr>
        <p:sp>
          <p:nvSpPr>
            <p:cNvPr id="18" name="TextBox 17">
              <a:extLst>
                <a:ext uri="{FF2B5EF4-FFF2-40B4-BE49-F238E27FC236}">
                  <a16:creationId xmlns:a16="http://schemas.microsoft.com/office/drawing/2014/main" id="{3C25ABAE-8D94-C6FA-F3AD-5F3AC0818F85}"/>
                </a:ext>
              </a:extLst>
            </p:cNvPr>
            <p:cNvSpPr txBox="1"/>
            <p:nvPr/>
          </p:nvSpPr>
          <p:spPr>
            <a:xfrm rot="19925151">
              <a:off x="2931262" y="1574738"/>
              <a:ext cx="4020263" cy="461665"/>
            </a:xfrm>
            <a:prstGeom prst="rect">
              <a:avLst/>
            </a:prstGeom>
            <a:noFill/>
          </p:spPr>
          <p:txBody>
            <a:bodyPr wrap="square" rtlCol="0">
              <a:spAutoFit/>
            </a:bodyPr>
            <a:lstStyle/>
            <a:p>
              <a:r>
                <a:rPr lang="en-GB" sz="2400" dirty="0">
                  <a:latin typeface="DM Sans" pitchFamily="2" charset="0"/>
                </a:rPr>
                <a:t>INFORMATION &amp; OPINIONS</a:t>
              </a:r>
            </a:p>
          </p:txBody>
        </p:sp>
        <p:sp>
          <p:nvSpPr>
            <p:cNvPr id="20" name="Arrow: Left-Right 19">
              <a:extLst>
                <a:ext uri="{FF2B5EF4-FFF2-40B4-BE49-F238E27FC236}">
                  <a16:creationId xmlns:a16="http://schemas.microsoft.com/office/drawing/2014/main" id="{BFD9FB9A-03A2-B7FE-C26F-0103D9623EF6}"/>
                </a:ext>
              </a:extLst>
            </p:cNvPr>
            <p:cNvSpPr/>
            <p:nvPr/>
          </p:nvSpPr>
          <p:spPr>
            <a:xfrm rot="19934066">
              <a:off x="1167048" y="2051058"/>
              <a:ext cx="7660558" cy="249696"/>
            </a:xfrm>
            <a:prstGeom prst="leftRightArrow">
              <a:avLst>
                <a:gd name="adj1" fmla="val 50000"/>
                <a:gd name="adj2" fmla="val 148781"/>
              </a:avLst>
            </a:prstGeom>
            <a:solidFill>
              <a:srgbClr val="1675D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GB">
                <a:latin typeface="DM Sans" pitchFamily="2" charset="0"/>
              </a:endParaRPr>
            </a:p>
          </p:txBody>
        </p:sp>
      </p:grpSp>
      <p:sp>
        <p:nvSpPr>
          <p:cNvPr id="22" name="TextBox 21">
            <a:extLst>
              <a:ext uri="{FF2B5EF4-FFF2-40B4-BE49-F238E27FC236}">
                <a16:creationId xmlns:a16="http://schemas.microsoft.com/office/drawing/2014/main" id="{39716071-1039-2377-3105-1E690C906400}"/>
              </a:ext>
            </a:extLst>
          </p:cNvPr>
          <p:cNvSpPr txBox="1"/>
          <p:nvPr/>
        </p:nvSpPr>
        <p:spPr>
          <a:xfrm>
            <a:off x="-39197" y="286012"/>
            <a:ext cx="3357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1675D1"/>
                </a:solidFill>
                <a:latin typeface="DM Sans" pitchFamily="2" charset="0"/>
              </a:rPr>
              <a:t>Synodical Structures</a:t>
            </a:r>
          </a:p>
        </p:txBody>
      </p:sp>
      <p:sp>
        <p:nvSpPr>
          <p:cNvPr id="23" name="Arrow: Left 22">
            <a:extLst>
              <a:ext uri="{FF2B5EF4-FFF2-40B4-BE49-F238E27FC236}">
                <a16:creationId xmlns:a16="http://schemas.microsoft.com/office/drawing/2014/main" id="{A70D94C4-5DFA-CE1D-BD17-6673E31EE89D}"/>
              </a:ext>
            </a:extLst>
          </p:cNvPr>
          <p:cNvSpPr/>
          <p:nvPr/>
        </p:nvSpPr>
        <p:spPr>
          <a:xfrm rot="19927887">
            <a:off x="6230179" y="3131138"/>
            <a:ext cx="4313196" cy="299258"/>
          </a:xfrm>
          <a:prstGeom prst="leftArrow">
            <a:avLst>
              <a:gd name="adj1" fmla="val 50000"/>
              <a:gd name="adj2" fmla="val 168094"/>
            </a:avLst>
          </a:prstGeom>
          <a:solidFill>
            <a:srgbClr val="1675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4" name="TextBox 23">
            <a:extLst>
              <a:ext uri="{FF2B5EF4-FFF2-40B4-BE49-F238E27FC236}">
                <a16:creationId xmlns:a16="http://schemas.microsoft.com/office/drawing/2014/main" id="{BA6BEF52-18CA-3707-05C5-1038DCA8BCC4}"/>
              </a:ext>
            </a:extLst>
          </p:cNvPr>
          <p:cNvSpPr txBox="1"/>
          <p:nvPr/>
        </p:nvSpPr>
        <p:spPr>
          <a:xfrm rot="19925151">
            <a:off x="7371323" y="2962705"/>
            <a:ext cx="378292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DM Sans" pitchFamily="2" charset="0"/>
              </a:rPr>
              <a:t>ARTICLE 8 BUSINESS</a:t>
            </a:r>
          </a:p>
        </p:txBody>
      </p:sp>
      <p:sp>
        <p:nvSpPr>
          <p:cNvPr id="25" name="Arrow: Left 24">
            <a:extLst>
              <a:ext uri="{FF2B5EF4-FFF2-40B4-BE49-F238E27FC236}">
                <a16:creationId xmlns:a16="http://schemas.microsoft.com/office/drawing/2014/main" id="{0A2F0B2F-5ADE-A3CC-7E0A-3D3B97C48D2A}"/>
              </a:ext>
            </a:extLst>
          </p:cNvPr>
          <p:cNvSpPr/>
          <p:nvPr/>
        </p:nvSpPr>
        <p:spPr>
          <a:xfrm rot="9114246">
            <a:off x="4424552" y="4707035"/>
            <a:ext cx="7727115" cy="293866"/>
          </a:xfrm>
          <a:prstGeom prst="leftArrow">
            <a:avLst>
              <a:gd name="adj1" fmla="val 50000"/>
              <a:gd name="adj2" fmla="val 168094"/>
            </a:avLst>
          </a:prstGeom>
          <a:solidFill>
            <a:srgbClr val="1675D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9A931574-CBF3-4D4A-45DE-99CCCAFA6D52}"/>
              </a:ext>
            </a:extLst>
          </p:cNvPr>
          <p:cNvSpPr txBox="1"/>
          <p:nvPr/>
        </p:nvSpPr>
        <p:spPr>
          <a:xfrm rot="19925151">
            <a:off x="6108429" y="4750422"/>
            <a:ext cx="5379178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DM Sans" pitchFamily="2" charset="0"/>
              </a:rPr>
              <a:t>RAISING MATTERS FOR DISCUSSION</a:t>
            </a:r>
          </a:p>
        </p:txBody>
      </p:sp>
    </p:spTree>
    <p:extLst>
      <p:ext uri="{BB962C8B-B14F-4D97-AF65-F5344CB8AC3E}">
        <p14:creationId xmlns:p14="http://schemas.microsoft.com/office/powerpoint/2010/main" val="2369698671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3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3" grpId="0" animBg="1"/>
      <p:bldP spid="24" grpId="0"/>
      <p:bldP spid="25" grpId="0" animBg="1"/>
      <p:bldP spid="26" grpId="0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>
            <a:extLst>
              <a:ext uri="{FF2B5EF4-FFF2-40B4-BE49-F238E27FC236}">
                <a16:creationId xmlns:a16="http://schemas.microsoft.com/office/drawing/2014/main" id="{3875FB5F-55B8-90A4-2B14-D1B8D107FF5E}"/>
              </a:ext>
            </a:extLst>
          </p:cNvPr>
          <p:cNvSpPr txBox="1"/>
          <p:nvPr/>
        </p:nvSpPr>
        <p:spPr>
          <a:xfrm>
            <a:off x="-39197" y="286012"/>
            <a:ext cx="3357716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3600" b="1" dirty="0">
                <a:solidFill>
                  <a:srgbClr val="1675D1"/>
                </a:solidFill>
                <a:latin typeface="DM Sans" pitchFamily="2" charset="0"/>
              </a:rPr>
              <a:t>Company Structures</a:t>
            </a:r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D9CA5361-6338-FD63-42EA-A1DA84A45A15}"/>
              </a:ext>
            </a:extLst>
          </p:cNvPr>
          <p:cNvSpPr txBox="1"/>
          <p:nvPr/>
        </p:nvSpPr>
        <p:spPr>
          <a:xfrm>
            <a:off x="3318519" y="286012"/>
            <a:ext cx="8478347" cy="329320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DM Sans" pitchFamily="2" charset="0"/>
              </a:rPr>
              <a:t>The Diocesan Board of Finance (DBF) is: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a private company limited by guarantee without share capital, registered with Companies House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A charity, registered with the Charity Commission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1600" dirty="0">
              <a:latin typeface="DM Sans" pitchFamily="2" charset="0"/>
            </a:endParaRPr>
          </a:p>
          <a:p>
            <a:r>
              <a:rPr lang="en-GB" sz="2400" dirty="0">
                <a:latin typeface="DM Sans" pitchFamily="2" charset="0"/>
              </a:rPr>
              <a:t>Its objects are to support the purposes of the Church of England in the Diocese, particularly by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Holding property, funds and assets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Resourcing ministry (stipends, housing, resources)</a:t>
            </a:r>
          </a:p>
        </p:txBody>
      </p:sp>
      <p:sp>
        <p:nvSpPr>
          <p:cNvPr id="10" name="Oval 9">
            <a:extLst>
              <a:ext uri="{FF2B5EF4-FFF2-40B4-BE49-F238E27FC236}">
                <a16:creationId xmlns:a16="http://schemas.microsoft.com/office/drawing/2014/main" id="{E01947CB-ADD6-8B8E-289F-F13F71550BED}"/>
              </a:ext>
            </a:extLst>
          </p:cNvPr>
          <p:cNvSpPr/>
          <p:nvPr/>
        </p:nvSpPr>
        <p:spPr>
          <a:xfrm>
            <a:off x="6932071" y="4519195"/>
            <a:ext cx="1251243" cy="1251243"/>
          </a:xfrm>
          <a:prstGeom prst="ellipse">
            <a:avLst/>
          </a:prstGeom>
          <a:noFill/>
          <a:ln w="57150">
            <a:solidFill>
              <a:srgbClr val="1675D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DM Sans" pitchFamily="2" charset="0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F20DB6B9-2633-A686-5EC9-6C6036FDF8F1}"/>
              </a:ext>
            </a:extLst>
          </p:cNvPr>
          <p:cNvSpPr txBox="1"/>
          <p:nvPr/>
        </p:nvSpPr>
        <p:spPr>
          <a:xfrm>
            <a:off x="6746309" y="4683151"/>
            <a:ext cx="1622323" cy="923330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dirty="0">
                <a:latin typeface="DM Sans" pitchFamily="2" charset="0"/>
              </a:rPr>
              <a:t>Bishop’s Council = Directors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2C9F6D33-05F2-2E00-7B08-275F8AB749EB}"/>
              </a:ext>
            </a:extLst>
          </p:cNvPr>
          <p:cNvSpPr/>
          <p:nvPr/>
        </p:nvSpPr>
        <p:spPr>
          <a:xfrm>
            <a:off x="3695700" y="3840023"/>
            <a:ext cx="5181600" cy="2609588"/>
          </a:xfrm>
          <a:prstGeom prst="rect">
            <a:avLst/>
          </a:prstGeom>
          <a:noFill/>
          <a:ln w="57150">
            <a:solidFill>
              <a:srgbClr val="1675D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76764EA1-A720-28BE-D719-AD2574D73CD7}"/>
              </a:ext>
            </a:extLst>
          </p:cNvPr>
          <p:cNvSpPr txBox="1"/>
          <p:nvPr/>
        </p:nvSpPr>
        <p:spPr>
          <a:xfrm>
            <a:off x="5005201" y="3866799"/>
            <a:ext cx="2562597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DM Sans" pitchFamily="2" charset="0"/>
              </a:rPr>
              <a:t>The Company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D8C8CF2D-3F90-8938-B276-3E8FDCBEF990}"/>
              </a:ext>
            </a:extLst>
          </p:cNvPr>
          <p:cNvSpPr txBox="1"/>
          <p:nvPr/>
        </p:nvSpPr>
        <p:spPr>
          <a:xfrm rot="21220577">
            <a:off x="506576" y="4312493"/>
            <a:ext cx="3109537" cy="203132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Members are the “owners” but don’t run the company</a:t>
            </a:r>
          </a:p>
          <a:p>
            <a:r>
              <a:rPr lang="en-GB" sz="5400" dirty="0">
                <a:latin typeface="MV Boli" panose="02000500030200090000" pitchFamily="2" charset="0"/>
                <a:cs typeface="MV Boli" panose="02000500030200090000" pitchFamily="2" charset="0"/>
              </a:rPr>
              <a:t> </a:t>
            </a: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290600A-51D0-E69C-A74B-DF09C02F1E81}"/>
              </a:ext>
            </a:extLst>
          </p:cNvPr>
          <p:cNvSpPr txBox="1"/>
          <p:nvPr/>
        </p:nvSpPr>
        <p:spPr>
          <a:xfrm rot="483155">
            <a:off x="9038201" y="4240810"/>
            <a:ext cx="3109537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2400" dirty="0">
                <a:latin typeface="MV Boli" panose="02000500030200090000" pitchFamily="2" charset="0"/>
                <a:cs typeface="MV Boli" panose="02000500030200090000" pitchFamily="2" charset="0"/>
              </a:rPr>
              <a:t>Members entrust the running of the company to the Directors</a:t>
            </a:r>
            <a:endParaRPr lang="en-GB" sz="5400" dirty="0">
              <a:latin typeface="MV Boli" panose="02000500030200090000" pitchFamily="2" charset="0"/>
              <a:cs typeface="MV Boli" panose="02000500030200090000" pitchFamily="2" charset="0"/>
            </a:endParaRPr>
          </a:p>
        </p:txBody>
      </p:sp>
      <mc:AlternateContent xmlns:mc="http://schemas.openxmlformats.org/markup-compatibility/2006" xmlns:p14="http://schemas.microsoft.com/office/powerpoint/2010/main">
        <mc:Choice Requires="p14">
          <p:contentPart p14:bwMode="auto" r:id="rId3">
            <p14:nvContentPartPr>
              <p14:cNvPr id="26" name="Ink 25">
                <a:extLst>
                  <a:ext uri="{FF2B5EF4-FFF2-40B4-BE49-F238E27FC236}">
                    <a16:creationId xmlns:a16="http://schemas.microsoft.com/office/drawing/2014/main" id="{347072AC-6B7E-86C9-05D4-2481F1CE5D32}"/>
                  </a:ext>
                </a:extLst>
              </p14:cNvPr>
              <p14:cNvContentPartPr/>
              <p14:nvPr/>
            </p14:nvContentPartPr>
            <p14:xfrm>
              <a:off x="1885620" y="5790900"/>
              <a:ext cx="2196720" cy="365760"/>
            </p14:xfrm>
          </p:contentPart>
        </mc:Choice>
        <mc:Fallback xmlns="">
          <p:pic>
            <p:nvPicPr>
              <p:cNvPr id="26" name="Ink 25">
                <a:extLst>
                  <a:ext uri="{FF2B5EF4-FFF2-40B4-BE49-F238E27FC236}">
                    <a16:creationId xmlns:a16="http://schemas.microsoft.com/office/drawing/2014/main" id="{347072AC-6B7E-86C9-05D4-2481F1CE5D32}"/>
                  </a:ext>
                </a:extLst>
              </p:cNvPr>
              <p:cNvPicPr/>
              <p:nvPr/>
            </p:nvPicPr>
            <p:blipFill>
              <a:blip r:embed="rId4"/>
              <a:stretch>
                <a:fillRect/>
              </a:stretch>
            </p:blipFill>
            <p:spPr>
              <a:xfrm>
                <a:off x="1867980" y="5755260"/>
                <a:ext cx="2232360" cy="43740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5">
            <p14:nvContentPartPr>
              <p14:cNvPr id="27" name="Ink 26">
                <a:extLst>
                  <a:ext uri="{FF2B5EF4-FFF2-40B4-BE49-F238E27FC236}">
                    <a16:creationId xmlns:a16="http://schemas.microsoft.com/office/drawing/2014/main" id="{BCECBDFC-D4F2-442A-0683-E291A921C167}"/>
                  </a:ext>
                </a:extLst>
              </p14:cNvPr>
              <p14:cNvContentPartPr/>
              <p14:nvPr/>
            </p14:nvContentPartPr>
            <p14:xfrm>
              <a:off x="3943380" y="5772180"/>
              <a:ext cx="209520" cy="262800"/>
            </p14:xfrm>
          </p:contentPart>
        </mc:Choice>
        <mc:Fallback xmlns="">
          <p:pic>
            <p:nvPicPr>
              <p:cNvPr id="27" name="Ink 26">
                <a:extLst>
                  <a:ext uri="{FF2B5EF4-FFF2-40B4-BE49-F238E27FC236}">
                    <a16:creationId xmlns:a16="http://schemas.microsoft.com/office/drawing/2014/main" id="{BCECBDFC-D4F2-442A-0683-E291A921C167}"/>
                  </a:ext>
                </a:extLst>
              </p:cNvPr>
              <p:cNvPicPr/>
              <p:nvPr/>
            </p:nvPicPr>
            <p:blipFill>
              <a:blip r:embed="rId6"/>
              <a:stretch>
                <a:fillRect/>
              </a:stretch>
            </p:blipFill>
            <p:spPr>
              <a:xfrm>
                <a:off x="3925740" y="5736540"/>
                <a:ext cx="245160" cy="33444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7">
            <p14:nvContentPartPr>
              <p14:cNvPr id="28" name="Ink 27">
                <a:extLst>
                  <a:ext uri="{FF2B5EF4-FFF2-40B4-BE49-F238E27FC236}">
                    <a16:creationId xmlns:a16="http://schemas.microsoft.com/office/drawing/2014/main" id="{A37DC836-3BA2-2CA9-65B7-E114E6006BB4}"/>
                  </a:ext>
                </a:extLst>
              </p14:cNvPr>
              <p14:cNvContentPartPr/>
              <p14:nvPr/>
            </p14:nvContentPartPr>
            <p14:xfrm>
              <a:off x="8283540" y="5842380"/>
              <a:ext cx="2080080" cy="218880"/>
            </p14:xfrm>
          </p:contentPart>
        </mc:Choice>
        <mc:Fallback xmlns="">
          <p:pic>
            <p:nvPicPr>
              <p:cNvPr id="28" name="Ink 27">
                <a:extLst>
                  <a:ext uri="{FF2B5EF4-FFF2-40B4-BE49-F238E27FC236}">
                    <a16:creationId xmlns:a16="http://schemas.microsoft.com/office/drawing/2014/main" id="{A37DC836-3BA2-2CA9-65B7-E114E6006BB4}"/>
                  </a:ext>
                </a:extLst>
              </p:cNvPr>
              <p:cNvPicPr/>
              <p:nvPr/>
            </p:nvPicPr>
            <p:blipFill>
              <a:blip r:embed="rId8"/>
              <a:stretch>
                <a:fillRect/>
              </a:stretch>
            </p:blipFill>
            <p:spPr>
              <a:xfrm>
                <a:off x="8265540" y="5806740"/>
                <a:ext cx="2115720" cy="290520"/>
              </a:xfrm>
              <a:prstGeom prst="rect">
                <a:avLst/>
              </a:prstGeom>
            </p:spPr>
          </p:pic>
        </mc:Fallback>
      </mc:AlternateContent>
      <mc:AlternateContent xmlns:mc="http://schemas.openxmlformats.org/markup-compatibility/2006" xmlns:p14="http://schemas.microsoft.com/office/powerpoint/2010/main">
        <mc:Choice Requires="p14">
          <p:contentPart p14:bwMode="auto" r:id="rId9">
            <p14:nvContentPartPr>
              <p14:cNvPr id="29" name="Ink 28">
                <a:extLst>
                  <a:ext uri="{FF2B5EF4-FFF2-40B4-BE49-F238E27FC236}">
                    <a16:creationId xmlns:a16="http://schemas.microsoft.com/office/drawing/2014/main" id="{2909C7DD-CAE9-039E-F32E-46665A95CBEE}"/>
                  </a:ext>
                </a:extLst>
              </p14:cNvPr>
              <p14:cNvContentPartPr/>
              <p14:nvPr/>
            </p14:nvContentPartPr>
            <p14:xfrm>
              <a:off x="8248620" y="5710620"/>
              <a:ext cx="187200" cy="252000"/>
            </p14:xfrm>
          </p:contentPart>
        </mc:Choice>
        <mc:Fallback xmlns="">
          <p:pic>
            <p:nvPicPr>
              <p:cNvPr id="29" name="Ink 28">
                <a:extLst>
                  <a:ext uri="{FF2B5EF4-FFF2-40B4-BE49-F238E27FC236}">
                    <a16:creationId xmlns:a16="http://schemas.microsoft.com/office/drawing/2014/main" id="{2909C7DD-CAE9-039E-F32E-46665A95CBEE}"/>
                  </a:ext>
                </a:extLst>
              </p:cNvPr>
              <p:cNvPicPr/>
              <p:nvPr/>
            </p:nvPicPr>
            <p:blipFill>
              <a:blip r:embed="rId10"/>
              <a:stretch>
                <a:fillRect/>
              </a:stretch>
            </p:blipFill>
            <p:spPr>
              <a:xfrm>
                <a:off x="8230620" y="5674980"/>
                <a:ext cx="222840" cy="323640"/>
              </a:xfrm>
              <a:prstGeom prst="rect">
                <a:avLst/>
              </a:prstGeom>
            </p:spPr>
          </p:pic>
        </mc:Fallback>
      </mc:AlternateContent>
      <p:sp>
        <p:nvSpPr>
          <p:cNvPr id="9" name="TextBox 8">
            <a:extLst>
              <a:ext uri="{FF2B5EF4-FFF2-40B4-BE49-F238E27FC236}">
                <a16:creationId xmlns:a16="http://schemas.microsoft.com/office/drawing/2014/main" id="{5C31A37C-5864-1DE6-D8B6-04F8F47508CF}"/>
              </a:ext>
            </a:extLst>
          </p:cNvPr>
          <p:cNvSpPr txBox="1"/>
          <p:nvPr/>
        </p:nvSpPr>
        <p:spPr>
          <a:xfrm>
            <a:off x="4187818" y="5329235"/>
            <a:ext cx="1890252" cy="46166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DM Sans" pitchFamily="2" charset="0"/>
              </a:rPr>
              <a:t>= Members</a:t>
            </a:r>
          </a:p>
        </p:txBody>
      </p:sp>
      <p:sp>
        <p:nvSpPr>
          <p:cNvPr id="34" name="Oval 33">
            <a:extLst>
              <a:ext uri="{FF2B5EF4-FFF2-40B4-BE49-F238E27FC236}">
                <a16:creationId xmlns:a16="http://schemas.microsoft.com/office/drawing/2014/main" id="{FB0C257E-7170-0A85-0FD3-D3D29AD300F5}"/>
              </a:ext>
            </a:extLst>
          </p:cNvPr>
          <p:cNvSpPr/>
          <p:nvPr/>
        </p:nvSpPr>
        <p:spPr>
          <a:xfrm>
            <a:off x="4187820" y="4328464"/>
            <a:ext cx="1890250" cy="1890252"/>
          </a:xfrm>
          <a:prstGeom prst="ellipse">
            <a:avLst/>
          </a:prstGeom>
          <a:noFill/>
          <a:ln w="57150">
            <a:solidFill>
              <a:srgbClr val="1675D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>
              <a:latin typeface="DM Sans" pitchFamily="2" charset="0"/>
            </a:endParaRPr>
          </a:p>
        </p:txBody>
      </p:sp>
      <p:sp>
        <p:nvSpPr>
          <p:cNvPr id="35" name="TextBox 34">
            <a:extLst>
              <a:ext uri="{FF2B5EF4-FFF2-40B4-BE49-F238E27FC236}">
                <a16:creationId xmlns:a16="http://schemas.microsoft.com/office/drawing/2014/main" id="{09CD179D-0409-AA0E-C1DF-155BACD6A369}"/>
              </a:ext>
            </a:extLst>
          </p:cNvPr>
          <p:cNvSpPr txBox="1"/>
          <p:nvPr/>
        </p:nvSpPr>
        <p:spPr>
          <a:xfrm>
            <a:off x="4347831" y="4645914"/>
            <a:ext cx="1622323" cy="830997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ctr"/>
            <a:r>
              <a:rPr lang="en-GB" sz="2400" dirty="0"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106737195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4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/>
      <p:bldP spid="16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5761AE-96DC-0148-DDC1-186D4C4E578F}"/>
              </a:ext>
            </a:extLst>
          </p:cNvPr>
          <p:cNvSpPr/>
          <p:nvPr/>
        </p:nvSpPr>
        <p:spPr>
          <a:xfrm>
            <a:off x="228600" y="-2438406"/>
            <a:ext cx="11734800" cy="11734812"/>
          </a:xfrm>
          <a:prstGeom prst="ellipse">
            <a:avLst/>
          </a:prstGeom>
          <a:solidFill>
            <a:srgbClr val="E2F0FD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72F4F-BA87-4F61-0C1A-D716B06E9D2B}"/>
              </a:ext>
            </a:extLst>
          </p:cNvPr>
          <p:cNvSpPr txBox="1"/>
          <p:nvPr/>
        </p:nvSpPr>
        <p:spPr>
          <a:xfrm>
            <a:off x="4866968" y="332774"/>
            <a:ext cx="6446491" cy="723274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3600" dirty="0">
                <a:latin typeface="DM Sans" pitchFamily="2" charset="0"/>
              </a:rPr>
              <a:t>Constitution (outline)</a:t>
            </a:r>
          </a:p>
          <a:p>
            <a:endParaRPr lang="en-GB" sz="1600" dirty="0">
              <a:latin typeface="DM Sans" pitchFamily="2" charset="0"/>
            </a:endParaRPr>
          </a:p>
          <a:p>
            <a:r>
              <a:rPr lang="en-GB" sz="2400" dirty="0">
                <a:latin typeface="DM Sans" pitchFamily="2" charset="0"/>
              </a:rPr>
              <a:t>House of Bishops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latin typeface="DM Sans" pitchFamily="2" charset="0"/>
              </a:rPr>
              <a:t>Diocesan Bishop (President)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000" dirty="0">
                <a:latin typeface="DM Sans" pitchFamily="2" charset="0"/>
              </a:rPr>
              <a:t>Suffragan Bishops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DM Sans" pitchFamily="2" charset="0"/>
            </a:endParaRPr>
          </a:p>
          <a:p>
            <a:r>
              <a:rPr lang="en-GB" sz="2400" dirty="0">
                <a:latin typeface="DM Sans" pitchFamily="2" charset="0"/>
              </a:rPr>
              <a:t>House of Clergy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DM Sans" pitchFamily="2" charset="0"/>
              </a:rPr>
              <a:t>The Dean of Salisbury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DM Sans" pitchFamily="2" charset="0"/>
              </a:rPr>
              <a:t>Archdeacons &amp; Deans of the Channel Islands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DM Sans" pitchFamily="2" charset="0"/>
              </a:rPr>
              <a:t>Clergy on General Synod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DM Sans" pitchFamily="2" charset="0"/>
              </a:rPr>
              <a:t>Clergy elected by Deanery Synods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DM Sans" pitchFamily="2" charset="0"/>
              </a:rPr>
              <a:t>Co-opted clergy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DM Sans" pitchFamily="2" charset="0"/>
              </a:rPr>
              <a:t>Clergy nominated by the bishop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DM Sans" pitchFamily="2" charset="0"/>
            </a:endParaRPr>
          </a:p>
          <a:p>
            <a:r>
              <a:rPr lang="en-GB" sz="2400" dirty="0">
                <a:latin typeface="DM Sans" pitchFamily="2" charset="0"/>
              </a:rPr>
              <a:t>House of Laity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DM Sans" pitchFamily="2" charset="0"/>
              </a:rPr>
              <a:t>Laity on General Synod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DM Sans" pitchFamily="2" charset="0"/>
              </a:rPr>
              <a:t>Laity elected by Deanery Synods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DM Sans" pitchFamily="2" charset="0"/>
              </a:rPr>
              <a:t>Co-opted laity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000" dirty="0">
                <a:latin typeface="DM Sans" pitchFamily="2" charset="0"/>
              </a:rPr>
              <a:t>Laity nominated by the bishop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000" dirty="0">
              <a:latin typeface="DM Sans" pitchFamily="2" charset="0"/>
            </a:endParaRPr>
          </a:p>
          <a:p>
            <a:endParaRPr lang="en-GB" sz="2000" dirty="0">
              <a:latin typeface="DM Sans" pitchFamily="2" charset="0"/>
            </a:endParaRPr>
          </a:p>
          <a:p>
            <a:endParaRPr lang="en-GB" sz="2000" dirty="0">
              <a:latin typeface="DM Sans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5BEFE-B61A-D4E4-A226-01566CAFA267}"/>
              </a:ext>
            </a:extLst>
          </p:cNvPr>
          <p:cNvSpPr txBox="1"/>
          <p:nvPr/>
        </p:nvSpPr>
        <p:spPr>
          <a:xfrm>
            <a:off x="1462549" y="332774"/>
            <a:ext cx="2880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1675D1"/>
                </a:solidFill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3463694479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5761AE-96DC-0148-DDC1-186D4C4E578F}"/>
              </a:ext>
            </a:extLst>
          </p:cNvPr>
          <p:cNvSpPr/>
          <p:nvPr/>
        </p:nvSpPr>
        <p:spPr>
          <a:xfrm>
            <a:off x="228600" y="-2438406"/>
            <a:ext cx="11734800" cy="11734812"/>
          </a:xfrm>
          <a:prstGeom prst="ellipse">
            <a:avLst/>
          </a:prstGeom>
          <a:solidFill>
            <a:srgbClr val="E2F0FD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72F4F-BA87-4F61-0C1A-D716B06E9D2B}"/>
              </a:ext>
            </a:extLst>
          </p:cNvPr>
          <p:cNvSpPr txBox="1"/>
          <p:nvPr/>
        </p:nvSpPr>
        <p:spPr>
          <a:xfrm>
            <a:off x="4866968" y="332774"/>
            <a:ext cx="5928851" cy="769441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DM Sans" pitchFamily="2" charset="0"/>
              </a:rPr>
              <a:t>Functions</a:t>
            </a:r>
          </a:p>
          <a:p>
            <a:endParaRPr lang="en-GB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Consultative &amp; Advisory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Consider matters concerning the Church of England and make provision for them in the Diocese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Express opinions on matters of religious or public interest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(But not on issues of doctrine)</a:t>
            </a:r>
          </a:p>
          <a:p>
            <a:endParaRPr lang="en-GB" sz="2400" dirty="0">
              <a:latin typeface="DM Sans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Advise the bishop on matters on which he consults the Synod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Bishop has duty to consult Synod on matters of general concern and importance in the diocese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5BEFE-B61A-D4E4-A226-01566CAFA267}"/>
              </a:ext>
            </a:extLst>
          </p:cNvPr>
          <p:cNvSpPr txBox="1"/>
          <p:nvPr/>
        </p:nvSpPr>
        <p:spPr>
          <a:xfrm>
            <a:off x="1462549" y="332774"/>
            <a:ext cx="2880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1675D1"/>
                </a:solidFill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4010585623"/>
      </p:ext>
    </p:extLst>
  </p:cSld>
  <p:clrMapOvr>
    <a:masterClrMapping/>
  </p:clrMapOvr>
  <p:transition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5761AE-96DC-0148-DDC1-186D4C4E578F}"/>
              </a:ext>
            </a:extLst>
          </p:cNvPr>
          <p:cNvSpPr/>
          <p:nvPr/>
        </p:nvSpPr>
        <p:spPr>
          <a:xfrm>
            <a:off x="228600" y="-2438406"/>
            <a:ext cx="11734800" cy="11734812"/>
          </a:xfrm>
          <a:prstGeom prst="ellipse">
            <a:avLst/>
          </a:prstGeom>
          <a:solidFill>
            <a:srgbClr val="E2F0FD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72F4F-BA87-4F61-0C1A-D716B06E9D2B}"/>
              </a:ext>
            </a:extLst>
          </p:cNvPr>
          <p:cNvSpPr txBox="1"/>
          <p:nvPr/>
        </p:nvSpPr>
        <p:spPr>
          <a:xfrm>
            <a:off x="4866968" y="332774"/>
            <a:ext cx="6374773" cy="406265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DM Sans" pitchFamily="2" charset="0"/>
              </a:rPr>
              <a:t>Functions</a:t>
            </a:r>
          </a:p>
          <a:p>
            <a:endParaRPr lang="en-GB" dirty="0">
              <a:latin typeface="DM Sans" pitchFamily="2" charset="0"/>
            </a:endParaRPr>
          </a:p>
          <a:p>
            <a:endParaRPr lang="en-GB" sz="2800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Financial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i="1" dirty="0">
                <a:latin typeface="DM Sans" pitchFamily="2" charset="0"/>
              </a:rPr>
              <a:t>Consider</a:t>
            </a:r>
            <a:r>
              <a:rPr lang="en-GB" sz="2400" dirty="0">
                <a:latin typeface="DM Sans" pitchFamily="2" charset="0"/>
              </a:rPr>
              <a:t> annual accounts of the DBF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i="1" dirty="0">
                <a:latin typeface="DM Sans" pitchFamily="2" charset="0"/>
              </a:rPr>
              <a:t>Approve</a:t>
            </a:r>
            <a:r>
              <a:rPr lang="en-GB" sz="2400" dirty="0">
                <a:latin typeface="DM Sans" pitchFamily="2" charset="0"/>
              </a:rPr>
              <a:t> the annual budget of the DBF</a:t>
            </a:r>
            <a:endParaRPr lang="en-GB" sz="2400" i="1" dirty="0">
              <a:latin typeface="DM Sans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5BEFE-B61A-D4E4-A226-01566CAFA267}"/>
              </a:ext>
            </a:extLst>
          </p:cNvPr>
          <p:cNvSpPr txBox="1"/>
          <p:nvPr/>
        </p:nvSpPr>
        <p:spPr>
          <a:xfrm>
            <a:off x="1462549" y="332774"/>
            <a:ext cx="2880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1675D1"/>
                </a:solidFill>
                <a:latin typeface="DM Sans" pitchFamily="2" charset="0"/>
              </a:rPr>
              <a:t>Diocesan Synod</a:t>
            </a:r>
          </a:p>
        </p:txBody>
      </p:sp>
      <p:pic>
        <p:nvPicPr>
          <p:cNvPr id="3" name="Picture 2" descr="A group of people standing in front of a projector screen&#10;&#10;Description automatically generated">
            <a:extLst>
              <a:ext uri="{FF2B5EF4-FFF2-40B4-BE49-F238E27FC236}">
                <a16:creationId xmlns:a16="http://schemas.microsoft.com/office/drawing/2014/main" id="{0CC5323A-B6BC-D5B9-23DF-6C61194C5449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852986" y="3429000"/>
            <a:ext cx="4486027" cy="2989955"/>
          </a:xfrm>
          <a:prstGeom prst="roundRect">
            <a:avLst>
              <a:gd name="adj" fmla="val 16667"/>
            </a:avLst>
          </a:prstGeom>
          <a:ln>
            <a:noFill/>
          </a:ln>
          <a:effectLst/>
        </p:spPr>
      </p:pic>
    </p:spTree>
    <p:extLst>
      <p:ext uri="{BB962C8B-B14F-4D97-AF65-F5344CB8AC3E}">
        <p14:creationId xmlns:p14="http://schemas.microsoft.com/office/powerpoint/2010/main" val="2726595308"/>
      </p:ext>
    </p:extLst>
  </p:cSld>
  <p:clrMapOvr>
    <a:masterClrMapping/>
  </p:clrMapOvr>
  <p:transition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5761AE-96DC-0148-DDC1-186D4C4E578F}"/>
              </a:ext>
            </a:extLst>
          </p:cNvPr>
          <p:cNvSpPr/>
          <p:nvPr/>
        </p:nvSpPr>
        <p:spPr>
          <a:xfrm>
            <a:off x="228600" y="-2438406"/>
            <a:ext cx="11734800" cy="11734812"/>
          </a:xfrm>
          <a:prstGeom prst="ellipse">
            <a:avLst/>
          </a:prstGeom>
          <a:solidFill>
            <a:srgbClr val="E2F0FD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72F4F-BA87-4F61-0C1A-D716B06E9D2B}"/>
              </a:ext>
            </a:extLst>
          </p:cNvPr>
          <p:cNvSpPr txBox="1"/>
          <p:nvPr/>
        </p:nvSpPr>
        <p:spPr>
          <a:xfrm>
            <a:off x="4866968" y="332774"/>
            <a:ext cx="6374773" cy="59093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DM Sans" pitchFamily="2" charset="0"/>
              </a:rPr>
              <a:t>Functions</a:t>
            </a:r>
          </a:p>
          <a:p>
            <a:endParaRPr lang="en-GB" dirty="0">
              <a:latin typeface="DM Sans" pitchFamily="2" charset="0"/>
            </a:endParaRPr>
          </a:p>
          <a:p>
            <a:endParaRPr lang="en-GB" sz="2800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Governance: Synod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Elect (by Houses):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Vice President / Chair of Clergy 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Vice President / Chair of Laity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Co-opt (by Houses) additional members of Diocesan Synod (may be nominated by Bishop’s Council)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5BEFE-B61A-D4E4-A226-01566CAFA267}"/>
              </a:ext>
            </a:extLst>
          </p:cNvPr>
          <p:cNvSpPr txBox="1"/>
          <p:nvPr/>
        </p:nvSpPr>
        <p:spPr>
          <a:xfrm>
            <a:off x="1462549" y="332774"/>
            <a:ext cx="2880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1675D1"/>
                </a:solidFill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1628348492"/>
      </p:ext>
    </p:extLst>
  </p:cSld>
  <p:clrMapOvr>
    <a:masterClrMapping/>
  </p:clrMapOvr>
  <p:transition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5761AE-96DC-0148-DDC1-186D4C4E578F}"/>
              </a:ext>
            </a:extLst>
          </p:cNvPr>
          <p:cNvSpPr/>
          <p:nvPr/>
        </p:nvSpPr>
        <p:spPr>
          <a:xfrm>
            <a:off x="228600" y="-2438406"/>
            <a:ext cx="11734800" cy="11734812"/>
          </a:xfrm>
          <a:prstGeom prst="ellipse">
            <a:avLst/>
          </a:prstGeom>
          <a:solidFill>
            <a:srgbClr val="E2F0FD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72F4F-BA87-4F61-0C1A-D716B06E9D2B}"/>
              </a:ext>
            </a:extLst>
          </p:cNvPr>
          <p:cNvSpPr txBox="1"/>
          <p:nvPr/>
        </p:nvSpPr>
        <p:spPr>
          <a:xfrm>
            <a:off x="4866968" y="332774"/>
            <a:ext cx="6374773" cy="553997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DM Sans" pitchFamily="2" charset="0"/>
              </a:rPr>
              <a:t>Functions</a:t>
            </a:r>
          </a:p>
          <a:p>
            <a:endParaRPr lang="en-GB" dirty="0">
              <a:latin typeface="DM Sans" pitchFamily="2" charset="0"/>
            </a:endParaRPr>
          </a:p>
          <a:p>
            <a:endParaRPr lang="en-GB" sz="2800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Governance: Company (DBF)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Elect: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Chair of the DBF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Vice Chair of the DBF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Appoint the Auditors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Consent to variations in the DBF Articles of Association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5BEFE-B61A-D4E4-A226-01566CAFA267}"/>
              </a:ext>
            </a:extLst>
          </p:cNvPr>
          <p:cNvSpPr txBox="1"/>
          <p:nvPr/>
        </p:nvSpPr>
        <p:spPr>
          <a:xfrm>
            <a:off x="1462549" y="332774"/>
            <a:ext cx="2880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1675D1"/>
                </a:solidFill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1251441624"/>
      </p:ext>
    </p:extLst>
  </p:cSld>
  <p:clrMapOvr>
    <a:masterClrMapping/>
  </p:clrMapOvr>
  <p:transition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5761AE-96DC-0148-DDC1-186D4C4E578F}"/>
              </a:ext>
            </a:extLst>
          </p:cNvPr>
          <p:cNvSpPr/>
          <p:nvPr/>
        </p:nvSpPr>
        <p:spPr>
          <a:xfrm>
            <a:off x="228600" y="-2438406"/>
            <a:ext cx="11734800" cy="11734812"/>
          </a:xfrm>
          <a:prstGeom prst="ellipse">
            <a:avLst/>
          </a:prstGeom>
          <a:solidFill>
            <a:srgbClr val="E2F0FD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72F4F-BA87-4F61-0C1A-D716B06E9D2B}"/>
              </a:ext>
            </a:extLst>
          </p:cNvPr>
          <p:cNvSpPr txBox="1"/>
          <p:nvPr/>
        </p:nvSpPr>
        <p:spPr>
          <a:xfrm>
            <a:off x="4866968" y="332774"/>
            <a:ext cx="6374773" cy="621708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DM Sans" pitchFamily="2" charset="0"/>
              </a:rPr>
              <a:t>Functions</a:t>
            </a:r>
          </a:p>
          <a:p>
            <a:endParaRPr lang="en-GB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Miscellaneous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Various statutory provisions, </a:t>
            </a:r>
            <a:r>
              <a:rPr lang="en-GB" sz="2400" dirty="0" err="1">
                <a:latin typeface="DM Sans" pitchFamily="2" charset="0"/>
              </a:rPr>
              <a:t>eg</a:t>
            </a:r>
            <a:endParaRPr lang="en-GB" sz="2400" dirty="0">
              <a:latin typeface="DM Sans" pitchFamily="2" charset="0"/>
            </a:endParaRP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Diocesan Bishop must consult Diocesan Synod before making an instrument of delegation to another bishop	(unless urgent)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Provide or vary terms of reference for various diocesan bodies, </a:t>
            </a:r>
            <a:r>
              <a:rPr lang="en-GB" sz="2400" dirty="0" err="1">
                <a:latin typeface="DM Sans" pitchFamily="2" charset="0"/>
              </a:rPr>
              <a:t>eg</a:t>
            </a:r>
            <a:r>
              <a:rPr lang="en-GB" sz="2400" dirty="0">
                <a:latin typeface="DM Sans" pitchFamily="2" charset="0"/>
              </a:rPr>
              <a:t> Diocesan Mission and Pastoral Committee, Diocesan Parsonages Board  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5BEFE-B61A-D4E4-A226-01566CAFA267}"/>
              </a:ext>
            </a:extLst>
          </p:cNvPr>
          <p:cNvSpPr txBox="1"/>
          <p:nvPr/>
        </p:nvSpPr>
        <p:spPr>
          <a:xfrm>
            <a:off x="1462549" y="332774"/>
            <a:ext cx="2880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1675D1"/>
                </a:solidFill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2209932285"/>
      </p:ext>
    </p:extLst>
  </p:cSld>
  <p:clrMapOvr>
    <a:masterClrMapping/>
  </p:clrMapOvr>
  <p:transition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5761AE-96DC-0148-DDC1-186D4C4E578F}"/>
              </a:ext>
            </a:extLst>
          </p:cNvPr>
          <p:cNvSpPr/>
          <p:nvPr/>
        </p:nvSpPr>
        <p:spPr>
          <a:xfrm>
            <a:off x="228600" y="-2438406"/>
            <a:ext cx="11734800" cy="11734812"/>
          </a:xfrm>
          <a:prstGeom prst="ellipse">
            <a:avLst/>
          </a:prstGeom>
          <a:solidFill>
            <a:srgbClr val="E2F0FD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72F4F-BA87-4F61-0C1A-D716B06E9D2B}"/>
              </a:ext>
            </a:extLst>
          </p:cNvPr>
          <p:cNvSpPr txBox="1"/>
          <p:nvPr/>
        </p:nvSpPr>
        <p:spPr>
          <a:xfrm>
            <a:off x="4866968" y="332774"/>
            <a:ext cx="6733361" cy="69557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DM Sans" pitchFamily="2" charset="0"/>
              </a:rPr>
              <a:t>Procedures</a:t>
            </a:r>
          </a:p>
          <a:p>
            <a:endParaRPr lang="en-GB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Meetings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Convened by the President (the bishop)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or on request of Bishop’s Council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or on request of 30 members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At least 2 meetings each year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6 weeks notice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In emergency, 7 days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Individuals can raise matters new business to bring to Synod in this period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Can meet in separate Houses in certain circumstances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5BEFE-B61A-D4E4-A226-01566CAFA267}"/>
              </a:ext>
            </a:extLst>
          </p:cNvPr>
          <p:cNvSpPr txBox="1"/>
          <p:nvPr/>
        </p:nvSpPr>
        <p:spPr>
          <a:xfrm>
            <a:off x="1462549" y="332774"/>
            <a:ext cx="2880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1675D1"/>
                </a:solidFill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564085368"/>
      </p:ext>
    </p:extLst>
  </p:cSld>
  <p:clrMapOvr>
    <a:masterClrMapping/>
  </p:clrMapOvr>
  <p:transition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5761AE-96DC-0148-DDC1-186D4C4E578F}"/>
              </a:ext>
            </a:extLst>
          </p:cNvPr>
          <p:cNvSpPr/>
          <p:nvPr/>
        </p:nvSpPr>
        <p:spPr>
          <a:xfrm>
            <a:off x="228600" y="-2438406"/>
            <a:ext cx="11734800" cy="11734812"/>
          </a:xfrm>
          <a:prstGeom prst="ellipse">
            <a:avLst/>
          </a:prstGeom>
          <a:solidFill>
            <a:srgbClr val="E2F0FD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72F4F-BA87-4F61-0C1A-D716B06E9D2B}"/>
              </a:ext>
            </a:extLst>
          </p:cNvPr>
          <p:cNvSpPr txBox="1"/>
          <p:nvPr/>
        </p:nvSpPr>
        <p:spPr>
          <a:xfrm>
            <a:off x="4866968" y="332774"/>
            <a:ext cx="6733361" cy="627864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DM Sans" pitchFamily="2" charset="0"/>
              </a:rPr>
              <a:t>Procedures</a:t>
            </a:r>
          </a:p>
          <a:p>
            <a:endParaRPr lang="en-GB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Agenda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Items of business and order settled by Bishop’s Council as Standing Committee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Agenda paper circulated 14 days in advance (unless special emergency meeting)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Members can raise a motion or question arising from agenda with 7 days notice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Quorum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1 bishop and 1/3 of each other House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5BEFE-B61A-D4E4-A226-01566CAFA267}"/>
              </a:ext>
            </a:extLst>
          </p:cNvPr>
          <p:cNvSpPr txBox="1"/>
          <p:nvPr/>
        </p:nvSpPr>
        <p:spPr>
          <a:xfrm>
            <a:off x="1462549" y="332774"/>
            <a:ext cx="2880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1675D1"/>
                </a:solidFill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3812003891"/>
      </p:ext>
    </p:extLst>
  </p:cSld>
  <p:clrMapOvr>
    <a:masterClrMapping/>
  </p:clrMapOvr>
  <p:transition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5761AE-96DC-0148-DDC1-186D4C4E578F}"/>
              </a:ext>
            </a:extLst>
          </p:cNvPr>
          <p:cNvSpPr/>
          <p:nvPr/>
        </p:nvSpPr>
        <p:spPr>
          <a:xfrm>
            <a:off x="228600" y="-2438406"/>
            <a:ext cx="11734800" cy="11734812"/>
          </a:xfrm>
          <a:prstGeom prst="ellipse">
            <a:avLst/>
          </a:prstGeom>
          <a:solidFill>
            <a:srgbClr val="E2F0FD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72F4F-BA87-4F61-0C1A-D716B06E9D2B}"/>
              </a:ext>
            </a:extLst>
          </p:cNvPr>
          <p:cNvSpPr txBox="1"/>
          <p:nvPr/>
        </p:nvSpPr>
        <p:spPr>
          <a:xfrm>
            <a:off x="4866968" y="332774"/>
            <a:ext cx="6733361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DM Sans" pitchFamily="2" charset="0"/>
              </a:rPr>
              <a:t>Procedures</a:t>
            </a:r>
          </a:p>
          <a:p>
            <a:endParaRPr lang="en-GB" sz="2400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Chairing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Chair decides order of speaking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Keeps good order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Interruptions: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Members can raise a point of order at any time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Member can correct a misunderstanding of facts (“personal explanation”)</a:t>
            </a:r>
          </a:p>
          <a:p>
            <a:pPr marL="800100" lvl="1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Interruptions not otherwise permitted</a:t>
            </a:r>
          </a:p>
          <a:p>
            <a:endParaRPr lang="en-GB" sz="2400" dirty="0">
              <a:latin typeface="DM Sans" pitchFamily="2" charset="0"/>
            </a:endParaRPr>
          </a:p>
          <a:p>
            <a:endParaRPr lang="en-GB" sz="2400" dirty="0">
              <a:latin typeface="DM Sans" pitchFamily="2" charset="0"/>
            </a:endParaRP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5BEFE-B61A-D4E4-A226-01566CAFA267}"/>
              </a:ext>
            </a:extLst>
          </p:cNvPr>
          <p:cNvSpPr txBox="1"/>
          <p:nvPr/>
        </p:nvSpPr>
        <p:spPr>
          <a:xfrm>
            <a:off x="1462549" y="332774"/>
            <a:ext cx="2880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1675D1"/>
                </a:solidFill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3368451052"/>
      </p:ext>
    </p:extLst>
  </p:cSld>
  <p:clrMapOvr>
    <a:masterClrMapping/>
  </p:clrMapOvr>
  <p:transition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5761AE-96DC-0148-DDC1-186D4C4E578F}"/>
              </a:ext>
            </a:extLst>
          </p:cNvPr>
          <p:cNvSpPr/>
          <p:nvPr/>
        </p:nvSpPr>
        <p:spPr>
          <a:xfrm>
            <a:off x="228600" y="-2438406"/>
            <a:ext cx="11734800" cy="11734812"/>
          </a:xfrm>
          <a:prstGeom prst="ellipse">
            <a:avLst/>
          </a:prstGeom>
          <a:solidFill>
            <a:srgbClr val="E2F0FD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72F4F-BA87-4F61-0C1A-D716B06E9D2B}"/>
              </a:ext>
            </a:extLst>
          </p:cNvPr>
          <p:cNvSpPr txBox="1"/>
          <p:nvPr/>
        </p:nvSpPr>
        <p:spPr>
          <a:xfrm>
            <a:off x="4866968" y="332774"/>
            <a:ext cx="6733361" cy="563231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DM Sans" pitchFamily="2" charset="0"/>
              </a:rPr>
              <a:t>Procedures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Motions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See detailed rules about motions, speeches and amendments </a:t>
            </a:r>
          </a:p>
          <a:p>
            <a:endParaRPr lang="en-GB" sz="2400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Procedural Motions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Pass to next business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Adjourn the Synod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Adjourn the debate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Close the debate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Limitation of length of speeches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Vary order of business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Suspend Standing Orders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5BEFE-B61A-D4E4-A226-01566CAFA267}"/>
              </a:ext>
            </a:extLst>
          </p:cNvPr>
          <p:cNvSpPr txBox="1"/>
          <p:nvPr/>
        </p:nvSpPr>
        <p:spPr>
          <a:xfrm>
            <a:off x="1462549" y="332774"/>
            <a:ext cx="2880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1675D1"/>
                </a:solidFill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2127120700"/>
      </p:ext>
    </p:extLst>
  </p:cSld>
  <p:clrMapOvr>
    <a:masterClrMapping/>
  </p:clrMapOvr>
  <p:transition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5761AE-96DC-0148-DDC1-186D4C4E578F}"/>
              </a:ext>
            </a:extLst>
          </p:cNvPr>
          <p:cNvSpPr/>
          <p:nvPr/>
        </p:nvSpPr>
        <p:spPr>
          <a:xfrm>
            <a:off x="228600" y="-2438406"/>
            <a:ext cx="11734800" cy="11734812"/>
          </a:xfrm>
          <a:prstGeom prst="ellipse">
            <a:avLst/>
          </a:prstGeom>
          <a:solidFill>
            <a:srgbClr val="E2F0FD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72F4F-BA87-4F61-0C1A-D716B06E9D2B}"/>
              </a:ext>
            </a:extLst>
          </p:cNvPr>
          <p:cNvSpPr txBox="1"/>
          <p:nvPr/>
        </p:nvSpPr>
        <p:spPr>
          <a:xfrm>
            <a:off x="4866968" y="332774"/>
            <a:ext cx="6733361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DM Sans" pitchFamily="2" charset="0"/>
              </a:rPr>
              <a:t>Procedures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Voting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Assent of all 3 Houses required (but presumed unless a vote by Houses is called)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Normally, a simple majority vote by show of hands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Some special business requires an enhanced majority in each House (</a:t>
            </a:r>
            <a:r>
              <a:rPr lang="en-GB" sz="2400" dirty="0" err="1">
                <a:latin typeface="DM Sans" pitchFamily="2" charset="0"/>
              </a:rPr>
              <a:t>eg</a:t>
            </a:r>
            <a:r>
              <a:rPr lang="en-GB" sz="2400" dirty="0">
                <a:latin typeface="DM Sans" pitchFamily="2" charset="0"/>
              </a:rPr>
              <a:t> Article 8 business)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No casting vote (but President has a casting vote if votes equally divided in House of Bishops)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5BEFE-B61A-D4E4-A226-01566CAFA267}"/>
              </a:ext>
            </a:extLst>
          </p:cNvPr>
          <p:cNvSpPr txBox="1"/>
          <p:nvPr/>
        </p:nvSpPr>
        <p:spPr>
          <a:xfrm>
            <a:off x="1462549" y="332774"/>
            <a:ext cx="2880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1675D1"/>
                </a:solidFill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1265368891"/>
      </p:ext>
    </p:extLst>
  </p:cSld>
  <p:clrMapOvr>
    <a:masterClrMapping/>
  </p:clrMapOvr>
  <p:transition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Oval 13">
            <a:extLst>
              <a:ext uri="{FF2B5EF4-FFF2-40B4-BE49-F238E27FC236}">
                <a16:creationId xmlns:a16="http://schemas.microsoft.com/office/drawing/2014/main" id="{E45761AE-96DC-0148-DDC1-186D4C4E578F}"/>
              </a:ext>
            </a:extLst>
          </p:cNvPr>
          <p:cNvSpPr/>
          <p:nvPr/>
        </p:nvSpPr>
        <p:spPr>
          <a:xfrm>
            <a:off x="228600" y="-2438406"/>
            <a:ext cx="11734800" cy="11734812"/>
          </a:xfrm>
          <a:prstGeom prst="ellipse">
            <a:avLst/>
          </a:prstGeom>
          <a:solidFill>
            <a:srgbClr val="E2F0FD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86C72F4F-BA87-4F61-0C1A-D716B06E9D2B}"/>
              </a:ext>
            </a:extLst>
          </p:cNvPr>
          <p:cNvSpPr txBox="1"/>
          <p:nvPr/>
        </p:nvSpPr>
        <p:spPr>
          <a:xfrm>
            <a:off x="4866968" y="332774"/>
            <a:ext cx="6625785" cy="55707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4000" dirty="0">
                <a:latin typeface="DM Sans" pitchFamily="2" charset="0"/>
              </a:rPr>
              <a:t>Procedures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en-GB" sz="2400" dirty="0">
              <a:latin typeface="DM Sans" pitchFamily="2" charset="0"/>
            </a:endParaRPr>
          </a:p>
          <a:p>
            <a:r>
              <a:rPr lang="en-GB" sz="2800" dirty="0">
                <a:latin typeface="DM Sans" pitchFamily="2" charset="0"/>
              </a:rPr>
              <a:t>Questions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Members may ask questions of any officer of the Synod, or the Chair of any body constituted by the Synod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Person asked may refuse to answer without giving a reason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President may instruct the Diocesan Secretary to answer on behalf of another officer</a:t>
            </a:r>
          </a:p>
          <a:p>
            <a:pPr marL="457200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Each member can ask up to 2 questions</a:t>
            </a:r>
          </a:p>
          <a:p>
            <a:pPr marL="914400" lvl="1" indent="-457200">
              <a:buFont typeface="Arial" panose="020B0604020202020204" pitchFamily="34" charset="0"/>
              <a:buChar char="•"/>
            </a:pPr>
            <a:r>
              <a:rPr lang="en-GB" sz="2400" dirty="0">
                <a:latin typeface="DM Sans" pitchFamily="2" charset="0"/>
              </a:rPr>
              <a:t>Each question may be followed up by one supplementary question</a:t>
            </a:r>
          </a:p>
        </p:txBody>
      </p:sp>
      <p:sp>
        <p:nvSpPr>
          <p:cNvPr id="15" name="TextBox 14">
            <a:extLst>
              <a:ext uri="{FF2B5EF4-FFF2-40B4-BE49-F238E27FC236}">
                <a16:creationId xmlns:a16="http://schemas.microsoft.com/office/drawing/2014/main" id="{A145BEFE-B61A-D4E4-A226-01566CAFA267}"/>
              </a:ext>
            </a:extLst>
          </p:cNvPr>
          <p:cNvSpPr txBox="1"/>
          <p:nvPr/>
        </p:nvSpPr>
        <p:spPr>
          <a:xfrm>
            <a:off x="1462549" y="332774"/>
            <a:ext cx="2880851" cy="144655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400" b="1" dirty="0">
                <a:solidFill>
                  <a:srgbClr val="1675D1"/>
                </a:solidFill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2008331744"/>
      </p:ext>
    </p:extLst>
  </p:cSld>
  <p:clrMapOvr>
    <a:masterClrMapping/>
  </p:clrMapOvr>
  <p:transition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val 1">
            <a:extLst>
              <a:ext uri="{FF2B5EF4-FFF2-40B4-BE49-F238E27FC236}">
                <a16:creationId xmlns:a16="http://schemas.microsoft.com/office/drawing/2014/main" id="{83AA78D5-D426-B4B1-0864-4A8C51F66608}"/>
              </a:ext>
            </a:extLst>
          </p:cNvPr>
          <p:cNvSpPr/>
          <p:nvPr/>
        </p:nvSpPr>
        <p:spPr>
          <a:xfrm>
            <a:off x="3920613" y="1032387"/>
            <a:ext cx="4385187" cy="4385192"/>
          </a:xfrm>
          <a:prstGeom prst="ellipse">
            <a:avLst/>
          </a:prstGeom>
          <a:solidFill>
            <a:srgbClr val="1675D1"/>
          </a:solidFill>
          <a:ln w="57150"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GB"/>
          </a:p>
        </p:txBody>
      </p:sp>
      <p:sp>
        <p:nvSpPr>
          <p:cNvPr id="3" name="TextBox 2">
            <a:extLst>
              <a:ext uri="{FF2B5EF4-FFF2-40B4-BE49-F238E27FC236}">
                <a16:creationId xmlns:a16="http://schemas.microsoft.com/office/drawing/2014/main" id="{C0C69379-6640-BD79-20FD-4351F3ABBE64}"/>
              </a:ext>
            </a:extLst>
          </p:cNvPr>
          <p:cNvSpPr txBox="1"/>
          <p:nvPr/>
        </p:nvSpPr>
        <p:spPr>
          <a:xfrm>
            <a:off x="4584290" y="2418437"/>
            <a:ext cx="3023420" cy="161309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GB" sz="4800" dirty="0">
                <a:solidFill>
                  <a:schemeClr val="bg1"/>
                </a:solidFill>
                <a:latin typeface="DM Sans" pitchFamily="2" charset="0"/>
              </a:rPr>
              <a:t>Diocesan Synod</a:t>
            </a:r>
          </a:p>
        </p:txBody>
      </p:sp>
    </p:spTree>
    <p:extLst>
      <p:ext uri="{BB962C8B-B14F-4D97-AF65-F5344CB8AC3E}">
        <p14:creationId xmlns:p14="http://schemas.microsoft.com/office/powerpoint/2010/main" val="89291562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customXml/_rels/item1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1.xml"/></Relationships>
</file>

<file path=customXml/_rels/item2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2.xml"/></Relationships>
</file>

<file path=customXml/_rels/item3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3.xml"/></Relationships>
</file>

<file path=customXml/_rels/item4.xml.rels><?xml version="1.0" encoding="UTF-8" standalone="yes"?>
<Relationships xmlns="http://schemas.openxmlformats.org/package/2006/relationships"><Relationship Id="rId1" Type="http://schemas.openxmlformats.org/officeDocument/2006/relationships/customXmlProps" Target="itemProps4.xml"/></Relationships>
</file>

<file path=customXml/item1.xml><?xml version="1.0" encoding="utf-8"?>
<p:properties xmlns:p="http://schemas.microsoft.com/office/2006/metadata/properties" xmlns:xsi="http://www.w3.org/2001/XMLSchema-instance" xmlns:pc="http://schemas.microsoft.com/office/infopath/2007/PartnerControls">
  <documentManagement>
    <TaxCatchAll xmlns="2630dbf1-9670-49a5-93a6-011babee3226" xsi:nil="true"/>
    <_Status xmlns="http://schemas.microsoft.com/sharepoint/v3/fields">Not Started</_Status>
    <Date1 xmlns="2630dbf1-9670-49a5-93a6-011babee3226" xsi:nil="true"/>
    <Review_x0020_Date xmlns="2630dbf1-9670-49a5-93a6-011babee3226" xsi:nil="true"/>
    <f9cb9c21c4a94a9a8532357c9f0c3281 xmlns="2630dbf1-9670-49a5-93a6-011babee3226">
      <Terms xmlns="http://schemas.microsoft.com/office/infopath/2007/PartnerControls"/>
    </f9cb9c21c4a94a9a8532357c9f0c3281>
  </documentManagement>
</p:properties>
</file>

<file path=customXml/item2.xml><?xml version="1.0" encoding="utf-8"?>
<ct:contentTypeSchema xmlns:ct="http://schemas.microsoft.com/office/2006/metadata/contentType" xmlns:ma="http://schemas.microsoft.com/office/2006/metadata/properties/metaAttributes" ct:_="" ma:_="" ma:contentTypeName="Governance" ma:contentTypeID="0x0101006C3AA7507170B649B5C0BFE04C2170F0006AF8594B3BFF6A40B5447D782DC6E42E" ma:contentTypeVersion="89" ma:contentTypeDescription="Documents and information relating to the governance of committees and boards" ma:contentTypeScope="" ma:versionID="ccf2246b9210ee179cdca653b6239254">
  <xsd:schema xmlns:xsd="http://www.w3.org/2001/XMLSchema" xmlns:xs="http://www.w3.org/2001/XMLSchema" xmlns:p="http://schemas.microsoft.com/office/2006/metadata/properties" xmlns:ns2="2630dbf1-9670-49a5-93a6-011babee3226" xmlns:ns3="http://schemas.microsoft.com/sharepoint/v3/fields" targetNamespace="http://schemas.microsoft.com/office/2006/metadata/properties" ma:root="true" ma:fieldsID="652b6b2fc9d13b075fd54019be04f197" ns2:_="" ns3:_="">
    <xsd:import namespace="2630dbf1-9670-49a5-93a6-011babee3226"/>
    <xsd:import namespace="http://schemas.microsoft.com/sharepoint/v3/fields"/>
    <xsd:element name="properties">
      <xsd:complexType>
        <xsd:sequence>
          <xsd:element name="documentManagement">
            <xsd:complexType>
              <xsd:all>
                <xsd:element ref="ns2:Date1" minOccurs="0"/>
                <xsd:element ref="ns2:f9cb9c21c4a94a9a8532357c9f0c3281" minOccurs="0"/>
                <xsd:element ref="ns2:TaxCatchAll" minOccurs="0"/>
                <xsd:element ref="ns2:TaxCatchAllLabel" minOccurs="0"/>
                <xsd:element ref="ns3:_Status" minOccurs="0"/>
                <xsd:element ref="ns2:Review_x0020_Date" minOccurs="0"/>
              </xsd:all>
            </xsd:complexType>
          </xsd:element>
        </xsd:sequence>
      </xsd:complex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2630dbf1-9670-49a5-93a6-011babee3226" elementFormDefault="qualified">
    <xsd:import namespace="http://schemas.microsoft.com/office/2006/documentManagement/types"/>
    <xsd:import namespace="http://schemas.microsoft.com/office/infopath/2007/PartnerControls"/>
    <xsd:element name="Date1" ma:index="8" nillable="true" ma:displayName="Date" ma:format="DateOnly" ma:internalName="Date1">
      <xsd:simpleType>
        <xsd:restriction base="dms:DateTime"/>
      </xsd:simpleType>
    </xsd:element>
    <xsd:element name="f9cb9c21c4a94a9a8532357c9f0c3281" ma:index="9" nillable="true" ma:taxonomy="true" ma:internalName="f9cb9c21c4a94a9a8532357c9f0c3281" ma:taxonomyFieldName="Committee_x0020_or_x0020_Board" ma:displayName="Committee or Board" ma:default="" ma:fieldId="{f9cb9c21-c4a9-4a9a-8532-357c9f0c3281}" ma:sspId="77ead7a6-84b1-4173-ae92-3aadd00dabd6" ma:termSetId="55811957-edfb-4f2f-9d77-63e1af3c9a1a" ma:anchorId="00000000-0000-0000-0000-000000000000" ma:open="false" ma:isKeyword="false">
      <xsd:complexType>
        <xsd:sequence>
          <xsd:element ref="pc:Terms" minOccurs="0" maxOccurs="1"/>
        </xsd:sequence>
      </xsd:complexType>
    </xsd:element>
    <xsd:element name="TaxCatchAll" ma:index="10" nillable="true" ma:displayName="Taxonomy Catch All Column" ma:hidden="true" ma:list="{932ef451-b15b-4361-b43f-bfdd48fc32ef}" ma:internalName="TaxCatchAll" ma:showField="CatchAllData" ma:web="fb1f2291-b778-4caf-8e20-ee4410c27f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TaxCatchAllLabel" ma:index="11" nillable="true" ma:displayName="Taxonomy Catch All Column1" ma:hidden="true" ma:list="{932ef451-b15b-4361-b43f-bfdd48fc32ef}" ma:internalName="TaxCatchAllLabel" ma:readOnly="true" ma:showField="CatchAllDataLabel" ma:web="fb1f2291-b778-4caf-8e20-ee4410c27f08">
      <xsd:complexType>
        <xsd:complexContent>
          <xsd:extension base="dms:MultiChoiceLookup">
            <xsd:sequence>
              <xsd:element name="Value" type="dms:Lookup" maxOccurs="unbounded" minOccurs="0" nillable="true"/>
            </xsd:sequence>
          </xsd:extension>
        </xsd:complexContent>
      </xsd:complexType>
    </xsd:element>
    <xsd:element name="Review_x0020_Date" ma:index="14" nillable="true" ma:displayName="Review Date" ma:format="DateOnly" ma:internalName="Review_x0020_Date">
      <xsd:simpleType>
        <xsd:restriction base="dms:DateTime"/>
      </xsd:simpleType>
    </xsd:element>
  </xsd:schema>
  <xsd:schema xmlns:xsd="http://www.w3.org/2001/XMLSchema" xmlns:xs="http://www.w3.org/2001/XMLSchema" xmlns:dms="http://schemas.microsoft.com/office/2006/documentManagement/types" xmlns:pc="http://schemas.microsoft.com/office/infopath/2007/PartnerControls" targetNamespace="http://schemas.microsoft.com/sharepoint/v3/fields" elementFormDefault="qualified">
    <xsd:import namespace="http://schemas.microsoft.com/office/2006/documentManagement/types"/>
    <xsd:import namespace="http://schemas.microsoft.com/office/infopath/2007/PartnerControls"/>
    <xsd:element name="_Status" ma:index="13" nillable="true" ma:displayName="Status" ma:default="Not Started" ma:internalName="_Status">
      <xsd:simpleType>
        <xsd:union memberTypes="dms:Text">
          <xsd:simpleType>
            <xsd:restriction base="dms:Choice">
              <xsd:enumeration value="Not Started"/>
              <xsd:enumeration value="Draft"/>
              <xsd:enumeration value="Reviewed"/>
              <xsd:enumeration value="Scheduled"/>
              <xsd:enumeration value="Published"/>
              <xsd:enumeration value="Final"/>
              <xsd:enumeration value="Expired"/>
            </xsd:restriction>
          </xsd:simpleType>
        </xsd:union>
      </xsd:simpleType>
    </xsd:element>
  </xsd:schema>
  <xsd:schema xmlns="http://schemas.openxmlformats.org/package/2006/metadata/core-properties" xmlns:xsd="http://www.w3.org/2001/XMLSchema" xmlns:xsi="http://www.w3.org/2001/XMLSchema-instance" xmlns:dc="http://purl.org/dc/elements/1.1/" xmlns:dcterms="http://purl.org/dc/terms/" xmlns:odoc="http://schemas.microsoft.com/internal/obd" targetNamespace="http://schemas.openxmlformats.org/package/2006/metadata/core-properties" elementFormDefault="qualified" attributeFormDefault="unqualified" blockDefault="#all">
    <xsd:import namespace="http://purl.org/dc/elements/1.1/" schemaLocation="http://dublincore.org/schemas/xmls/qdc/2003/04/02/dc.xsd"/>
    <xsd:import namespace="http://purl.org/dc/terms/" schemaLocation="http://dublincore.org/schemas/xmls/qdc/2003/04/02/dcterms.xsd"/>
    <xsd:element name="coreProperties" type="CT_coreProperties"/>
    <xsd:complexType name="CT_coreProperties">
      <xsd:all>
        <xsd:element ref="dc:creator" minOccurs="0" maxOccurs="1"/>
        <xsd:element ref="dcterms:created" minOccurs="0" maxOccurs="1"/>
        <xsd:element ref="dc:identifier" minOccurs="0" maxOccurs="1"/>
        <xsd:element name="contentType" minOccurs="0" maxOccurs="1" type="xsd:string" ma:index="0" ma:displayName="Content Type"/>
        <xsd:element ref="dc:title" minOccurs="0" maxOccurs="1" ma:displayName="Title"/>
        <xsd:element ref="dc:subject" minOccurs="0" maxOccurs="1"/>
        <xsd:element ref="dc:description" minOccurs="0" maxOccurs="1"/>
        <xsd:element name="keywords" minOccurs="0" maxOccurs="1" type="xsd:string"/>
        <xsd:element ref="dc:language" minOccurs="0" maxOccurs="1"/>
        <xsd:element name="category" minOccurs="0" maxOccurs="1" type="xsd:string"/>
        <xsd:element name="version" minOccurs="0" maxOccurs="1" type="xsd:string"/>
        <xsd:element name="revision" minOccurs="0" maxOccurs="1" type="xsd:string">
          <xsd:annotation>
            <xsd:documentation>
                        This value indicates the number of saves or revisions. The application is responsible for updating this value after each revision.
                    </xsd:documentation>
          </xsd:annotation>
        </xsd:element>
        <xsd:element name="lastModifiedBy" minOccurs="0" maxOccurs="1" type="xsd:string"/>
        <xsd:element ref="dcterms:modified" minOccurs="0" maxOccurs="1"/>
        <xsd:element name="contentStatus" minOccurs="0" maxOccurs="1" type="xsd:string" ma:displayName="Status"/>
      </xsd:all>
    </xsd:complexType>
  </xsd:schema>
  <xs:schema xmlns:pc="http://schemas.microsoft.com/office/infopath/2007/PartnerControls" xmlns:xs="http://www.w3.org/2001/XMLSchema" targetNamespace="http://schemas.microsoft.com/office/infopath/2007/PartnerControls" elementFormDefault="qualified" attributeFormDefault="unqualified">
    <xs:element name="Person">
      <xs:complexType>
        <xs:sequence>
          <xs:element ref="pc:DisplayName" minOccurs="0"/>
          <xs:element ref="pc:AccountId" minOccurs="0"/>
          <xs:element ref="pc:AccountType" minOccurs="0"/>
        </xs:sequence>
      </xs:complexType>
    </xs:element>
    <xs:element name="DisplayName" type="xs:string"/>
    <xs:element name="AccountId" type="xs:string"/>
    <xs:element name="AccountType" type="xs:string"/>
    <xs:element name="BDCAssociatedEntity">
      <xs:complexType>
        <xs:sequence>
          <xs:element ref="pc:BDCEntity" minOccurs="0" maxOccurs="unbounded"/>
        </xs:sequence>
        <xs:attribute ref="pc:EntityNamespace"/>
        <xs:attribute ref="pc:EntityName"/>
        <xs:attribute ref="pc:SystemInstanceName"/>
        <xs:attribute ref="pc:AssociationName"/>
      </xs:complexType>
    </xs:element>
    <xs:attribute name="EntityNamespace" type="xs:string"/>
    <xs:attribute name="EntityName" type="xs:string"/>
    <xs:attribute name="SystemInstanceName" type="xs:string"/>
    <xs:attribute name="AssociationName" type="xs:string"/>
    <xs:element name="BDCEntity">
      <xs:complexType>
        <xs:sequence>
          <xs:element ref="pc:EntityDisplayName" minOccurs="0"/>
          <xs:element ref="pc:EntityInstanceReference" minOccurs="0"/>
          <xs:element ref="pc:EntityId1" minOccurs="0"/>
          <xs:element ref="pc:EntityId2" minOccurs="0"/>
          <xs:element ref="pc:EntityId3" minOccurs="0"/>
          <xs:element ref="pc:EntityId4" minOccurs="0"/>
          <xs:element ref="pc:EntityId5" minOccurs="0"/>
        </xs:sequence>
      </xs:complexType>
    </xs:element>
    <xs:element name="EntityDisplayName" type="xs:string"/>
    <xs:element name="EntityInstanceReference" type="xs:string"/>
    <xs:element name="EntityId1" type="xs:string"/>
    <xs:element name="EntityId2" type="xs:string"/>
    <xs:element name="EntityId3" type="xs:string"/>
    <xs:element name="EntityId4" type="xs:string"/>
    <xs:element name="EntityId5" type="xs:string"/>
    <xs:element name="Terms">
      <xs:complexType>
        <xs:sequence>
          <xs:element ref="pc:TermInfo" minOccurs="0" maxOccurs="unbounded"/>
        </xs:sequence>
      </xs:complexType>
    </xs:element>
    <xs:element name="TermInfo">
      <xs:complexType>
        <xs:sequence>
          <xs:element ref="pc:TermName" minOccurs="0"/>
          <xs:element ref="pc:TermId" minOccurs="0"/>
        </xs:sequence>
      </xs:complexType>
    </xs:element>
    <xs:element name="TermName" type="xs:string"/>
    <xs:element name="TermId" type="xs:string"/>
  </xs:schema>
</ct:contentTypeSchema>
</file>

<file path=customXml/item3.xml><?xml version="1.0" encoding="utf-8"?>
<?mso-contentType ?>
<FormTemplates xmlns="http://schemas.microsoft.com/sharepoint/v3/contenttype/forms">
  <Display>DocumentLibraryForm</Display>
  <Edit>DocumentLibraryForm</Edit>
  <New>DocumentLibraryForm</New>
</FormTemplates>
</file>

<file path=customXml/item4.xml><?xml version="1.0" encoding="utf-8"?>
<?mso-contentType ?>
<SharedContentType xmlns="Microsoft.SharePoint.Taxonomy.ContentTypeSync" SourceId="77ead7a6-84b1-4173-ae92-3aadd00dabd6" ContentTypeId="0x0101006C3AA7507170B649B5C0BFE04C2170F0" PreviousValue="false"/>
</file>

<file path=customXml/itemProps1.xml><?xml version="1.0" encoding="utf-8"?>
<ds:datastoreItem xmlns:ds="http://schemas.openxmlformats.org/officeDocument/2006/customXml" ds:itemID="{151D83C3-C419-4AAB-A1AC-CE3E3FFADE65}">
  <ds:schemaRefs>
    <ds:schemaRef ds:uri="http://schemas.microsoft.com/office/2006/documentManagement/types"/>
    <ds:schemaRef ds:uri="http://schemas.microsoft.com/office/2006/metadata/properties"/>
    <ds:schemaRef ds:uri="http://purl.org/dc/dcmitype/"/>
    <ds:schemaRef ds:uri="727dee50-6cfa-4a1f-824d-f96b81589c61"/>
    <ds:schemaRef ds:uri="2630dbf1-9670-49a5-93a6-011babee3226"/>
    <ds:schemaRef ds:uri="http://schemas.microsoft.com/office/infopath/2007/PartnerControls"/>
    <ds:schemaRef ds:uri="http://schemas.openxmlformats.org/package/2006/metadata/core-properties"/>
    <ds:schemaRef ds:uri="http://www.w3.org/XML/1998/namespace"/>
    <ds:schemaRef ds:uri="56df17df-dc32-4fbe-924d-a9c923d0254e"/>
    <ds:schemaRef ds:uri="http://purl.org/dc/terms/"/>
    <ds:schemaRef ds:uri="http://purl.org/dc/elements/1.1/"/>
  </ds:schemaRefs>
</ds:datastoreItem>
</file>

<file path=customXml/itemProps2.xml><?xml version="1.0" encoding="utf-8"?>
<ds:datastoreItem xmlns:ds="http://schemas.openxmlformats.org/officeDocument/2006/customXml" ds:itemID="{899509A4-449E-49F4-A254-4ABC5ADBB7F8}"/>
</file>

<file path=customXml/itemProps3.xml><?xml version="1.0" encoding="utf-8"?>
<ds:datastoreItem xmlns:ds="http://schemas.openxmlformats.org/officeDocument/2006/customXml" ds:itemID="{72FC3BAC-2520-464E-B707-8BFC392B981C}">
  <ds:schemaRefs>
    <ds:schemaRef ds:uri="http://schemas.microsoft.com/sharepoint/v3/contenttype/forms"/>
  </ds:schemaRefs>
</ds:datastoreItem>
</file>

<file path=customXml/itemProps4.xml><?xml version="1.0" encoding="utf-8"?>
<ds:datastoreItem xmlns:ds="http://schemas.openxmlformats.org/officeDocument/2006/customXml" ds:itemID="{B2D65E5F-ECC9-43C6-AB8B-D82E5EB67BEF}"/>
</file>

<file path=docProps/app.xml><?xml version="1.0" encoding="utf-8"?>
<Properties xmlns="http://schemas.openxmlformats.org/officeDocument/2006/extended-properties" xmlns:vt="http://schemas.openxmlformats.org/officeDocument/2006/docPropsVTypes">
  <TotalTime>201</TotalTime>
  <Words>1071</Words>
  <Application>Microsoft Office PowerPoint</Application>
  <PresentationFormat>Widescreen</PresentationFormat>
  <Paragraphs>209</Paragraphs>
  <Slides>17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17</vt:i4>
      </vt:variant>
    </vt:vector>
  </HeadingPairs>
  <TitlesOfParts>
    <vt:vector size="24" baseType="lpstr">
      <vt:lpstr>Arial</vt:lpstr>
      <vt:lpstr>Arial</vt:lpstr>
      <vt:lpstr>Calibri</vt:lpstr>
      <vt:lpstr>Calibri Light</vt:lpstr>
      <vt:lpstr>DM Sans</vt:lpstr>
      <vt:lpstr>MV Boli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Gavin Foster</dc:creator>
  <cp:lastModifiedBy>Elizabeth Harvey</cp:lastModifiedBy>
  <cp:revision>8</cp:revision>
  <dcterms:created xsi:type="dcterms:W3CDTF">2024-07-04T13:21:12Z</dcterms:created>
  <dcterms:modified xsi:type="dcterms:W3CDTF">2024-09-09T19:58:56Z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ContentTypeId">
    <vt:lpwstr>0x0101006C3AA7507170B649B5C0BFE04C2170F0006AF8594B3BFF6A40B5447D782DC6E42E</vt:lpwstr>
  </property>
  <property fmtid="{D5CDD505-2E9C-101B-9397-08002B2CF9AE}" pid="3" name="MediaServiceImageTags">
    <vt:lpwstr/>
  </property>
</Properties>
</file>